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Economica"/>
      <p:regular r:id="rId21"/>
      <p:bold r:id="rId22"/>
      <p:italic r:id="rId23"/>
      <p:boldItalic r:id="rId24"/>
    </p:embeddedFont>
    <p:embeddedFont>
      <p:font typeface="Signika"/>
      <p:regular r:id="rId25"/>
      <p:bold r:id="rId26"/>
    </p:embeddedFont>
    <p:embeddedFont>
      <p:font typeface="Russo One"/>
      <p:regular r:id="rId27"/>
    </p:embeddedFont>
    <p:embeddedFont>
      <p:font typeface="Open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Economica-bold.fntdata"/><Relationship Id="rId21" Type="http://schemas.openxmlformats.org/officeDocument/2006/relationships/font" Target="fonts/Economica-regular.fntdata"/><Relationship Id="rId24" Type="http://schemas.openxmlformats.org/officeDocument/2006/relationships/font" Target="fonts/Economica-boldItalic.fntdata"/><Relationship Id="rId23" Type="http://schemas.openxmlformats.org/officeDocument/2006/relationships/font" Target="fonts/Economica-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Signika-bold.fntdata"/><Relationship Id="rId25" Type="http://schemas.openxmlformats.org/officeDocument/2006/relationships/font" Target="fonts/Signika-regular.fntdata"/><Relationship Id="rId28" Type="http://schemas.openxmlformats.org/officeDocument/2006/relationships/font" Target="fonts/OpenSans-regular.fntdata"/><Relationship Id="rId27" Type="http://schemas.openxmlformats.org/officeDocument/2006/relationships/font" Target="fonts/RussoOne-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OpenSans-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boldItalic.fntdata"/><Relationship Id="rId30" Type="http://schemas.openxmlformats.org/officeDocument/2006/relationships/font" Target="fonts/Open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vd.nist.gov/vuln/detail/CVE-2017-0144"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035bad0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035bad0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Challenges that emerged.</a:t>
            </a:r>
            <a:endParaRPr/>
          </a:p>
          <a:p>
            <a:pPr indent="-298450" lvl="1" marL="914400" rtl="0" algn="l">
              <a:spcBef>
                <a:spcPts val="0"/>
              </a:spcBef>
              <a:spcAft>
                <a:spcPts val="0"/>
              </a:spcAft>
              <a:buSzPts val="1100"/>
              <a:buAutoNum type="alphaLcPeriod"/>
            </a:pPr>
            <a:r>
              <a:rPr lang="en"/>
              <a:t>The code that the hackers pushed out was honed to spread automatically, rapidly and indiscriminately: “To date, it was simply the fastest propagating piece of malware we’ve even seen.” says Craig Williams, director of outreach at Cisco’s Talos division.</a:t>
            </a:r>
            <a:endParaRPr/>
          </a:p>
          <a:p>
            <a:pPr indent="-298450" lvl="1" marL="914400" rtl="0" algn="l">
              <a:spcBef>
                <a:spcPts val="0"/>
              </a:spcBef>
              <a:spcAft>
                <a:spcPts val="0"/>
              </a:spcAft>
              <a:buSzPts val="1100"/>
              <a:buAutoNum type="alphaLcPeriod"/>
            </a:pPr>
            <a:r>
              <a:rPr lang="en"/>
              <a:t>Within hours the of its first appearance, the worm raced beyond Ukraine and out to countless machines around the world, from hospitals in Pennsylvania to a chocolate factory in Tasmania.</a:t>
            </a:r>
            <a:endParaRPr/>
          </a:p>
          <a:p>
            <a:pPr indent="-298450" lvl="0" marL="457200" rtl="0" algn="l">
              <a:spcBef>
                <a:spcPts val="0"/>
              </a:spcBef>
              <a:spcAft>
                <a:spcPts val="0"/>
              </a:spcAft>
              <a:buSzPts val="1100"/>
              <a:buAutoNum type="arabicPeriod"/>
            </a:pPr>
            <a:r>
              <a:rPr lang="en"/>
              <a:t>Perspectives of various actors:</a:t>
            </a:r>
            <a:endParaRPr/>
          </a:p>
          <a:p>
            <a:pPr indent="-298450" lvl="1" marL="914400" rtl="0" algn="l">
              <a:spcBef>
                <a:spcPts val="0"/>
              </a:spcBef>
              <a:spcAft>
                <a:spcPts val="0"/>
              </a:spcAft>
              <a:buSzPts val="1100"/>
              <a:buAutoNum type="alphaLcPeriod"/>
            </a:pPr>
            <a:r>
              <a:rPr lang="en"/>
              <a:t>Oleksii Yasinsky.  Head of cyber lab at Information Systems Security Partners, a company that is the go-to firm for victims of Ukraine’s cyberwar.</a:t>
            </a:r>
            <a:endParaRPr/>
          </a:p>
          <a:p>
            <a:pPr indent="-298450" lvl="2" marL="1371600" rtl="0" algn="l">
              <a:spcBef>
                <a:spcPts val="0"/>
              </a:spcBef>
              <a:spcAft>
                <a:spcPts val="0"/>
              </a:spcAft>
              <a:buSzPts val="1100"/>
              <a:buAutoNum type="romanLcPeriod"/>
            </a:pPr>
            <a:r>
              <a:rPr lang="en"/>
              <a:t>Saw NotPetya attack on Oschedbank’s system (second largest bank in Ukraine).</a:t>
            </a:r>
            <a:endParaRPr/>
          </a:p>
          <a:p>
            <a:pPr indent="-298450" lvl="2" marL="1371600" rtl="0" algn="l">
              <a:spcBef>
                <a:spcPts val="0"/>
              </a:spcBef>
              <a:spcAft>
                <a:spcPts val="0"/>
              </a:spcAft>
              <a:buSzPts val="1100"/>
              <a:buAutoNum type="romanLcPeriod"/>
            </a:pPr>
            <a:r>
              <a:rPr lang="en"/>
              <a:t>Heard other companies and government agencies also under attack.</a:t>
            </a:r>
            <a:endParaRPr/>
          </a:p>
          <a:p>
            <a:pPr indent="-298450" lvl="2" marL="1371600" rtl="0" algn="l">
              <a:spcBef>
                <a:spcPts val="0"/>
              </a:spcBef>
              <a:spcAft>
                <a:spcPts val="0"/>
              </a:spcAft>
              <a:buSzPts val="1100"/>
              <a:buAutoNum type="romanLcPeriod"/>
            </a:pPr>
            <a:r>
              <a:rPr lang="en"/>
              <a:t>Witnessed the rapid destribution of Ukraine’s computer systems that were under NotPetya attacks.</a:t>
            </a:r>
            <a:endParaRPr/>
          </a:p>
          <a:p>
            <a:pPr indent="-298450" lvl="1" marL="914400" rtl="0" algn="l">
              <a:spcBef>
                <a:spcPts val="0"/>
              </a:spcBef>
              <a:spcAft>
                <a:spcPts val="0"/>
              </a:spcAft>
              <a:buSzPts val="1100"/>
              <a:buAutoNum type="alphaLcPeriod"/>
            </a:pPr>
            <a:r>
              <a:rPr lang="en"/>
              <a:t>Maersk.  M.E.Doc, a Ukrainian version of Turbotax, was installed on a single computer in Maersk’s office in Odessa that led to the widespread infection of NotPetya on Maersk’s computers.</a:t>
            </a:r>
            <a:endParaRPr/>
          </a:p>
          <a:p>
            <a:pPr indent="-298450" lvl="1" marL="914400" rtl="0" algn="l">
              <a:spcBef>
                <a:spcPts val="0"/>
              </a:spcBef>
              <a:spcAft>
                <a:spcPts val="0"/>
              </a:spcAft>
              <a:buSzPts val="1100"/>
              <a:buAutoNum type="alphaLcPeriod"/>
            </a:pPr>
            <a:r>
              <a:rPr lang="en"/>
              <a:t>Maersk customer: “It was clear this problem was of a magnitude never seen before in global transport.  In the history of shipping IT, no one has every gone through such a monumental crisis.”</a:t>
            </a:r>
            <a:endParaRPr/>
          </a:p>
          <a:p>
            <a:pPr indent="-298450" lvl="0" marL="457200" rtl="0" algn="l">
              <a:spcBef>
                <a:spcPts val="0"/>
              </a:spcBef>
              <a:spcAft>
                <a:spcPts val="0"/>
              </a:spcAft>
              <a:buSzPts val="1100"/>
              <a:buAutoNum type="arabicPeriod"/>
            </a:pPr>
            <a:r>
              <a:rPr lang="en"/>
              <a:t>Decisions taken:</a:t>
            </a:r>
            <a:endParaRPr/>
          </a:p>
          <a:p>
            <a:pPr indent="-298450" lvl="1" marL="914400" rtl="0" algn="l">
              <a:spcBef>
                <a:spcPts val="0"/>
              </a:spcBef>
              <a:spcAft>
                <a:spcPts val="0"/>
              </a:spcAft>
              <a:buSzPts val="1100"/>
              <a:buAutoNum type="alphaLcPeriod"/>
            </a:pPr>
            <a:r>
              <a:rPr lang="en"/>
              <a:t>Maersk.  IT department shut down the entire system.  Hired the consulting firm Deloitte with unlimited funds to solve the problem.</a:t>
            </a:r>
            <a:endParaRPr/>
          </a:p>
          <a:p>
            <a:pPr indent="-298450" lvl="0" marL="457200" rtl="0" algn="l">
              <a:spcBef>
                <a:spcPts val="0"/>
              </a:spcBef>
              <a:spcAft>
                <a:spcPts val="0"/>
              </a:spcAft>
              <a:buSzPts val="1100"/>
              <a:buAutoNum type="arabicPeriod"/>
            </a:pPr>
            <a:r>
              <a:rPr lang="en"/>
              <a:t>Actions or changes made:</a:t>
            </a:r>
            <a:endParaRPr/>
          </a:p>
          <a:p>
            <a:pPr indent="-298450" lvl="1" marL="914400" rtl="0" algn="l">
              <a:spcBef>
                <a:spcPts val="0"/>
              </a:spcBef>
              <a:spcAft>
                <a:spcPts val="0"/>
              </a:spcAft>
              <a:buSzPts val="1100"/>
              <a:buAutoNum type="alphaLcPeriod"/>
            </a:pPr>
            <a:r>
              <a:rPr lang="en"/>
              <a:t>Maersk’s office in Maidenhead, England had become a 24/7 emergency operations center with the singular purpose to rebuild Maersk’s global network in the wake of its NotPetya meltdown.</a:t>
            </a:r>
            <a:endParaRPr/>
          </a:p>
          <a:p>
            <a:pPr indent="-298450" lvl="1" marL="914400" rtl="0" algn="l">
              <a:spcBef>
                <a:spcPts val="0"/>
              </a:spcBef>
              <a:spcAft>
                <a:spcPts val="0"/>
              </a:spcAft>
              <a:buSzPts val="1100"/>
              <a:buAutoNum type="alphaLcPeriod"/>
            </a:pPr>
            <a:r>
              <a:rPr lang="en"/>
              <a:t>Noone could find a backup of Maersk’s domain controllers, the servers that function as a detailed map of Maersk’s network and set the basic rules that determiene which users are allowed access to which systems.  Finally found one domain controller in a remote office in Ghana that had been knocked out prior to the NotPetya attack because of a blackout.  Had someone physically bring several hundred gigabyte domain controller backup to UK via Nigeria as they could not get a visa for their Ghana employee.</a:t>
            </a:r>
            <a:endParaRPr/>
          </a:p>
          <a:p>
            <a:pPr indent="-298450" lvl="1" marL="914400" rtl="0" algn="l">
              <a:spcBef>
                <a:spcPts val="0"/>
              </a:spcBef>
              <a:spcAft>
                <a:spcPts val="0"/>
              </a:spcAft>
              <a:buSzPts val="1100"/>
              <a:buAutoNum type="alphaLcPeriod"/>
            </a:pPr>
            <a:r>
              <a:rPr lang="en"/>
              <a:t>Problem was solved two weeks later after orders were taken and shipped in an ad-hoc manner, such as using Whatsapp.</a:t>
            </a:r>
            <a:endParaRPr/>
          </a:p>
          <a:p>
            <a:pPr indent="-298450" lvl="1" marL="914400" rtl="0" algn="l">
              <a:spcBef>
                <a:spcPts val="0"/>
              </a:spcBef>
              <a:spcAft>
                <a:spcPts val="0"/>
              </a:spcAft>
              <a:buSzPts val="1100"/>
              <a:buAutoNum type="alphaLcPeriod"/>
            </a:pPr>
            <a:r>
              <a:rPr lang="en"/>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e34f54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e34f54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e02c280d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e02c280d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0198cfac3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0198cfac3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03d1eeb9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03d1eeb9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e02c280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e02c280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**Experts at CrowdStrike believe there is overlap of team known as FancyBear (DNC) and Sandstrom (NotPetya) GRU hacking teams.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0198cfac3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0198cfac3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Main Directorate of the General Staff of the Armed Forces of the Russian Federation (GRU) is Russia's main military intelligence agency tasked by the Russian state to leverage "active measures" such as hacking against civilian or military targets,  as a means to disrupt, discredit, and cause disarray, according to the FBI.  </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Sabotage, disception, propaganda, "myth building"</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0198cfac3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0198cfac3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Russian hackers, as much as they want to be, are not the James Bond villians they pretend to be. They almost always leave digital fingerptints and recycle malware and code that works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e20537f33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e20537f33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e02c280d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e02c280d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EternalBlue allows remote code execution.  Should have been patched.  </a:t>
            </a:r>
            <a:endParaRPr/>
          </a:p>
          <a:p>
            <a:pPr indent="0" lvl="0" marL="0" rtl="0" algn="l">
              <a:spcBef>
                <a:spcPts val="0"/>
              </a:spcBef>
              <a:spcAft>
                <a:spcPts val="0"/>
              </a:spcAft>
              <a:buNone/>
            </a:pPr>
            <a:r>
              <a:rPr lang="en"/>
              <a:t>MimiKatz can’t be patched but it can only dump credentials and passwords if executed as local administrator. STILL NOT PATCHED, just mitigated around it.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e34f5437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e34f5437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a:t>
            </a:r>
            <a:r>
              <a:rPr lang="en" sz="1200">
                <a:solidFill>
                  <a:schemeClr val="dk1"/>
                </a:solidFill>
                <a:latin typeface="Calibri"/>
                <a:ea typeface="Calibri"/>
                <a:cs typeface="Calibri"/>
                <a:sym typeface="Calibri"/>
              </a:rPr>
              <a:t>**EternalBlue is based on Common Vulnerabilities and Exposures or CVE 2017-0144, which is rated 8.1/10 on Common Vulnerability Scoring System Calculator highlighting its critical degree of of vulnerability</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a:t>
            </a:r>
            <a:r>
              <a:rPr lang="en" sz="1200" u="sng">
                <a:solidFill>
                  <a:schemeClr val="hlink"/>
                </a:solidFill>
                <a:latin typeface="Calibri"/>
                <a:ea typeface="Calibri"/>
                <a:cs typeface="Calibri"/>
                <a:sym typeface="Calibri"/>
                <a:hlinkClick r:id="rId2"/>
              </a:rPr>
              <a:t> As outlined by the Department of Commerce</a:t>
            </a:r>
            <a:r>
              <a:rPr lang="en" sz="1200">
                <a:solidFill>
                  <a:schemeClr val="dk1"/>
                </a:solidFill>
                <a:latin typeface="Calibri"/>
                <a:ea typeface="Calibri"/>
                <a:cs typeface="Calibri"/>
                <a:sym typeface="Calibri"/>
              </a:rPr>
              <a:t>, EternalBlue "</a:t>
            </a:r>
            <a:r>
              <a:rPr lang="en" sz="1200">
                <a:solidFill>
                  <a:srgbClr val="333333"/>
                </a:solidFill>
                <a:highlight>
                  <a:srgbClr val="FFFFFF"/>
                </a:highlight>
                <a:latin typeface="Calibri"/>
                <a:ea typeface="Calibri"/>
                <a:cs typeface="Calibri"/>
                <a:sym typeface="Calibri"/>
              </a:rPr>
              <a:t>allows remote attackers to execute arbitrary code via crafted packets, aka "Windows SMB Remote Code Execution Vulnerability."</a:t>
            </a:r>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0198cfac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0198cfac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Maersk failed to promote security as an enabler to their corporate success and as a result, requested policy changes were never implemented.  Their organizational policies should have set the standard for the approach to overall security</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They had installed the vulnerable software on just one of their thousands of computers.  It was through this access point that their entire network was attacked.</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1 server offline -Indirectly, this demonstrates the benefits of network segmentation, an important component of defense in depth.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issue specific policies could have prevented the installation of the M.E.Doc application.</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patching requirements would have ensured the Eternal Blue patch was installed which would have prevented the attack from progressing farther than the single PC. Eternal Blue patch was distributed 4 months earlier</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System specific policies should have dictated back-up procedures for the domain controllers including off-line backups as well and network segmentation for critical systems.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Lack of segmentation also prevented the implementation of security models that should have prevented low to high data transfers.</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e02c280d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e02c280d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1200"/>
              </a:spcBef>
              <a:spcAft>
                <a:spcPts val="0"/>
              </a:spcAft>
              <a:buClr>
                <a:schemeClr val="dk1"/>
              </a:buClr>
              <a:buSzPts val="1200"/>
              <a:buAutoNum type="arabicPeriod"/>
            </a:pPr>
            <a:r>
              <a:rPr lang="en" sz="1200">
                <a:solidFill>
                  <a:schemeClr val="dk1"/>
                </a:solidFill>
              </a:rPr>
              <a:t>Physical drive manipulation – The master boot record which stores critical details regarding the OS was encrypted using XOR</a:t>
            </a:r>
            <a:endParaRPr sz="1200">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lang="en" sz="1200">
                <a:solidFill>
                  <a:schemeClr val="dk1"/>
                </a:solidFill>
              </a:rPr>
              <a:t>File encryption – encrypts common file extensions  with an AES-128 key.  That key is encrypted with RSA-2048 key.  RSA-2048 key is then destroyed.  Breaking this key would take 6.4 quadrillion years.  6.4^15</a:t>
            </a:r>
            <a:endParaRPr sz="1200">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lang="en" sz="1200">
                <a:solidFill>
                  <a:schemeClr val="dk1"/>
                </a:solidFill>
              </a:rPr>
              <a:t>MFT Encryption – 16 byte encryption key generated to use Salsa20 encryption.  8 byte nonce. </a:t>
            </a:r>
            <a:endParaRPr sz="1200">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lang="en" sz="1200">
                <a:solidFill>
                  <a:schemeClr val="dk1"/>
                </a:solidFill>
              </a:rPr>
              <a:t>The buffer containing the encryption key is overwritten to destroy the key</a:t>
            </a:r>
            <a:endParaRPr sz="1200">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lang="en" sz="1200">
                <a:solidFill>
                  <a:schemeClr val="dk1"/>
                </a:solidFill>
              </a:rPr>
              <a:t>Encrypts the Master File table – this is the directory containing the links to every file and table</a:t>
            </a:r>
            <a:endParaRPr sz="1200">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lang="en" sz="1200">
                <a:solidFill>
                  <a:schemeClr val="dk1"/>
                </a:solidFill>
              </a:rPr>
              <a:t> *Salsa20 is a stream cipher.  20 rounds in groups of 4.  Add-rotate-xor.  Best attack has only broken 8 of the rounds.  The nonce is a one time use authentication to avoid replay attacks.</a:t>
            </a:r>
            <a:endParaRPr sz="1200">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lang="en" sz="1200">
                <a:solidFill>
                  <a:schemeClr val="dk1"/>
                </a:solidFill>
              </a:rPr>
              <a:t> Were used to cripple the infected systems. </a:t>
            </a:r>
            <a:endParaRPr sz="1200">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lang="en" sz="1200">
                <a:solidFill>
                  <a:schemeClr val="dk1"/>
                </a:solidFill>
              </a:rPr>
              <a:t>Credential theft was part of the attack which bypassed any potential encryption by becoming a trusted node.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6" name="Shape 66"/>
        <p:cNvGrpSpPr/>
        <p:nvPr/>
      </p:nvGrpSpPr>
      <p:grpSpPr>
        <a:xfrm>
          <a:off x="0" y="0"/>
          <a:ext cx="0" cy="0"/>
          <a:chOff x="0" y="0"/>
          <a:chExt cx="0" cy="0"/>
        </a:xfrm>
      </p:grpSpPr>
      <p:sp>
        <p:nvSpPr>
          <p:cNvPr id="67" name="Google Shape;67;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8" name="Google Shape;68;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9" name="Shape 69"/>
        <p:cNvGrpSpPr/>
        <p:nvPr/>
      </p:nvGrpSpPr>
      <p:grpSpPr>
        <a:xfrm>
          <a:off x="0" y="0"/>
          <a:ext cx="0" cy="0"/>
          <a:chOff x="0" y="0"/>
          <a:chExt cx="0" cy="0"/>
        </a:xfrm>
      </p:grpSpPr>
      <p:sp>
        <p:nvSpPr>
          <p:cNvPr id="70" name="Google Shape;7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2" name="Google Shape;7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7" name="Google Shape;7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8" name="Shape 78"/>
        <p:cNvGrpSpPr/>
        <p:nvPr/>
      </p:nvGrpSpPr>
      <p:grpSpPr>
        <a:xfrm>
          <a:off x="0" y="0"/>
          <a:ext cx="0" cy="0"/>
          <a:chOff x="0" y="0"/>
          <a:chExt cx="0" cy="0"/>
        </a:xfrm>
      </p:grpSpPr>
      <p:sp>
        <p:nvSpPr>
          <p:cNvPr id="79" name="Google Shape;7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1" name="Shape 81"/>
        <p:cNvGrpSpPr/>
        <p:nvPr/>
      </p:nvGrpSpPr>
      <p:grpSpPr>
        <a:xfrm>
          <a:off x="0" y="0"/>
          <a:ext cx="0" cy="0"/>
          <a:chOff x="0" y="0"/>
          <a:chExt cx="0" cy="0"/>
        </a:xfrm>
      </p:grpSpPr>
      <p:sp>
        <p:nvSpPr>
          <p:cNvPr id="82" name="Google Shape;82;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3" name="Google Shape;83;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5" name="Shape 85"/>
        <p:cNvGrpSpPr/>
        <p:nvPr/>
      </p:nvGrpSpPr>
      <p:grpSpPr>
        <a:xfrm>
          <a:off x="0" y="0"/>
          <a:ext cx="0" cy="0"/>
          <a:chOff x="0" y="0"/>
          <a:chExt cx="0" cy="0"/>
        </a:xfrm>
      </p:grpSpPr>
      <p:sp>
        <p:nvSpPr>
          <p:cNvPr id="86" name="Google Shape;86;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7" name="Google Shape;8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1" name="Google Shape;91;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2" name="Google Shape;92;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3" name="Google Shape;9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4" name="Shape 94"/>
        <p:cNvGrpSpPr/>
        <p:nvPr/>
      </p:nvGrpSpPr>
      <p:grpSpPr>
        <a:xfrm>
          <a:off x="0" y="0"/>
          <a:ext cx="0" cy="0"/>
          <a:chOff x="0" y="0"/>
          <a:chExt cx="0" cy="0"/>
        </a:xfrm>
      </p:grpSpPr>
      <p:sp>
        <p:nvSpPr>
          <p:cNvPr id="95" name="Google Shape;95;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6" name="Google Shape;9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7" name="Shape 97"/>
        <p:cNvGrpSpPr/>
        <p:nvPr/>
      </p:nvGrpSpPr>
      <p:grpSpPr>
        <a:xfrm>
          <a:off x="0" y="0"/>
          <a:ext cx="0" cy="0"/>
          <a:chOff x="0" y="0"/>
          <a:chExt cx="0" cy="0"/>
        </a:xfrm>
      </p:grpSpPr>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8" name="Shape 58"/>
        <p:cNvGrpSpPr/>
        <p:nvPr/>
      </p:nvGrpSpPr>
      <p:grpSpPr>
        <a:xfrm>
          <a:off x="0" y="0"/>
          <a:ext cx="0" cy="0"/>
          <a:chOff x="0" y="0"/>
          <a:chExt cx="0" cy="0"/>
        </a:xfrm>
      </p:grpSpPr>
      <p:sp>
        <p:nvSpPr>
          <p:cNvPr id="59" name="Google Shape;59;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0" name="Google Shape;60;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61" name="Google Shape;6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business-standard.com/article/technology/notpetya-how-a-russian-malware-created-the-world-s-worst-cyberattack-ever-118082700261_1.html" TargetMode="External"/><Relationship Id="rId4" Type="http://schemas.openxmlformats.org/officeDocument/2006/relationships/hyperlink" Target="https://www.wired.com/story/notpetya-cyberattack-ukraine-russia-code-crashed-the-world/" TargetMode="External"/><Relationship Id="rId5" Type="http://schemas.openxmlformats.org/officeDocument/2006/relationships/hyperlink" Target="https://www.wired.com/story/sandworm-russia-cyberattack-links/" TargetMode="External"/><Relationship Id="rId6" Type="http://schemas.openxmlformats.org/officeDocument/2006/relationships/hyperlink" Target="https://www.infosecurity-magazine.com/news/ncsc-russias-gru-blame-dnc-other/" TargetMode="External"/><Relationship Id="rId7" Type="http://schemas.openxmlformats.org/officeDocument/2006/relationships/hyperlink" Target="https://www.washingtonpost.com/world/national-security/russian-military-was-behind-notpetya-cyberattack-in-ukraine-cia-concludes/2018/01/12/048d8506-f7ca-11e7-b34a-b85626af34ef_story.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vice.com/en_us/article/7x5vnz/notpetya-ushered-in-a-new-era-of-malware" TargetMode="External"/><Relationship Id="rId4" Type="http://schemas.openxmlformats.org/officeDocument/2006/relationships/hyperlink" Target="https://www.theregister.co.uk/2017/06/28/petya_notpetya_ransomware/" TargetMode="External"/><Relationship Id="rId5" Type="http://schemas.openxmlformats.org/officeDocument/2006/relationships/hyperlink" Target="https://www.bbc.com/news/uk-politics-43062113" TargetMode="External"/><Relationship Id="rId6" Type="http://schemas.openxmlformats.org/officeDocument/2006/relationships/hyperlink" Target="https://www.motherjones.com/politics/2019/11/andy-greenberg-sandworm/" TargetMode="External"/><Relationship Id="rId7" Type="http://schemas.openxmlformats.org/officeDocument/2006/relationships/hyperlink" Target="https://www.bloomberg.com/news/features/2019-12-03/merck-cyberattack-s-1-3-billion-question-was-it-an-act-of-wa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wired.com/story/notpetya-cyberattack-ukraine-russia-code-crashed-the-world/"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5"/>
          <p:cNvSpPr txBox="1"/>
          <p:nvPr>
            <p:ph type="ctrTitle"/>
          </p:nvPr>
        </p:nvSpPr>
        <p:spPr>
          <a:xfrm>
            <a:off x="311708" y="707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000"/>
              <a:t>Not-Petya</a:t>
            </a:r>
            <a:endParaRPr b="1" sz="6000"/>
          </a:p>
        </p:txBody>
      </p:sp>
      <p:sp>
        <p:nvSpPr>
          <p:cNvPr id="108" name="Google Shape;108;p25"/>
          <p:cNvSpPr txBox="1"/>
          <p:nvPr>
            <p:ph idx="1" type="subTitle"/>
          </p:nvPr>
        </p:nvSpPr>
        <p:spPr>
          <a:xfrm>
            <a:off x="2756750" y="3116575"/>
            <a:ext cx="36474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IST-623</a:t>
            </a:r>
            <a:endParaRPr b="1"/>
          </a:p>
          <a:p>
            <a:pPr indent="0" lvl="0" marL="0" rtl="0" algn="ctr">
              <a:spcBef>
                <a:spcPts val="0"/>
              </a:spcBef>
              <a:spcAft>
                <a:spcPts val="0"/>
              </a:spcAft>
              <a:buNone/>
            </a:pPr>
            <a:r>
              <a:rPr lang="en"/>
              <a:t>Joshua Colburn | Eric Brattin</a:t>
            </a:r>
            <a:endParaRPr/>
          </a:p>
          <a:p>
            <a:pPr indent="0" lvl="0" marL="0" rtl="0" algn="ctr">
              <a:spcBef>
                <a:spcPts val="0"/>
              </a:spcBef>
              <a:spcAft>
                <a:spcPts val="0"/>
              </a:spcAft>
              <a:buNone/>
            </a:pPr>
            <a:r>
              <a:rPr lang="en"/>
              <a:t>John Christman | Niki Bawa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Challenges: </a:t>
            </a:r>
            <a:endParaRPr/>
          </a:p>
        </p:txBody>
      </p:sp>
      <p:sp>
        <p:nvSpPr>
          <p:cNvPr id="173" name="Google Shape;173;p34"/>
          <p:cNvSpPr txBox="1"/>
          <p:nvPr>
            <p:ph idx="1" type="body"/>
          </p:nvPr>
        </p:nvSpPr>
        <p:spPr>
          <a:xfrm>
            <a:off x="311700" y="1058675"/>
            <a:ext cx="5484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Challenges that emerged:</a:t>
            </a:r>
            <a:endParaRPr b="1"/>
          </a:p>
          <a:p>
            <a:pPr indent="-342900" lvl="1" marL="914400" rtl="0" algn="l">
              <a:spcBef>
                <a:spcPts val="0"/>
              </a:spcBef>
              <a:spcAft>
                <a:spcPts val="0"/>
              </a:spcAft>
              <a:buSzPts val="1800"/>
              <a:buChar char="○"/>
            </a:pPr>
            <a:r>
              <a:rPr lang="en" sz="1800"/>
              <a:t>Rapid spread of code around the world.</a:t>
            </a:r>
            <a:endParaRPr sz="1800"/>
          </a:p>
          <a:p>
            <a:pPr indent="-342900" lvl="0" marL="457200" rtl="0" algn="l">
              <a:spcBef>
                <a:spcPts val="0"/>
              </a:spcBef>
              <a:spcAft>
                <a:spcPts val="0"/>
              </a:spcAft>
              <a:buSzPts val="1800"/>
              <a:buChar char="●"/>
            </a:pPr>
            <a:r>
              <a:rPr b="1" lang="en"/>
              <a:t>Perspectives of various actors:</a:t>
            </a:r>
            <a:endParaRPr b="1"/>
          </a:p>
          <a:p>
            <a:pPr indent="-342900" lvl="1" marL="914400" rtl="0" algn="l">
              <a:spcBef>
                <a:spcPts val="0"/>
              </a:spcBef>
              <a:spcAft>
                <a:spcPts val="0"/>
              </a:spcAft>
              <a:buSzPts val="1800"/>
              <a:buChar char="○"/>
            </a:pPr>
            <a:r>
              <a:rPr lang="en" sz="1800"/>
              <a:t>Oleksii Yasinsky.</a:t>
            </a:r>
            <a:endParaRPr sz="1800"/>
          </a:p>
          <a:p>
            <a:pPr indent="-342900" lvl="1" marL="914400" rtl="0" algn="l">
              <a:spcBef>
                <a:spcPts val="0"/>
              </a:spcBef>
              <a:spcAft>
                <a:spcPts val="0"/>
              </a:spcAft>
              <a:buSzPts val="1800"/>
              <a:buChar char="○"/>
            </a:pPr>
            <a:r>
              <a:rPr lang="en" sz="1800"/>
              <a:t>Maersk</a:t>
            </a:r>
            <a:endParaRPr sz="1800"/>
          </a:p>
          <a:p>
            <a:pPr indent="-342900" lvl="0" marL="457200" rtl="0" algn="l">
              <a:spcBef>
                <a:spcPts val="0"/>
              </a:spcBef>
              <a:spcAft>
                <a:spcPts val="0"/>
              </a:spcAft>
              <a:buSzPts val="1800"/>
              <a:buChar char="●"/>
            </a:pPr>
            <a:r>
              <a:rPr b="1" lang="en"/>
              <a:t>Decisions Taken:</a:t>
            </a:r>
            <a:endParaRPr b="1"/>
          </a:p>
          <a:p>
            <a:pPr indent="-342900" lvl="1" marL="914400" rtl="0" algn="l">
              <a:spcBef>
                <a:spcPts val="0"/>
              </a:spcBef>
              <a:spcAft>
                <a:spcPts val="0"/>
              </a:spcAft>
              <a:buSzPts val="1800"/>
              <a:buChar char="○"/>
            </a:pPr>
            <a:r>
              <a:rPr lang="en" sz="1800"/>
              <a:t>Shut down systems.</a:t>
            </a:r>
            <a:endParaRPr sz="1800"/>
          </a:p>
          <a:p>
            <a:pPr indent="-342900" lvl="0" marL="457200" rtl="0" algn="l">
              <a:spcBef>
                <a:spcPts val="0"/>
              </a:spcBef>
              <a:spcAft>
                <a:spcPts val="0"/>
              </a:spcAft>
              <a:buSzPts val="1800"/>
              <a:buChar char="●"/>
            </a:pPr>
            <a:r>
              <a:rPr b="1" lang="en"/>
              <a:t>Actions or Changes Made:</a:t>
            </a:r>
            <a:endParaRPr b="1"/>
          </a:p>
          <a:p>
            <a:pPr indent="-342900" lvl="1" marL="914400" rtl="0" algn="l">
              <a:spcBef>
                <a:spcPts val="0"/>
              </a:spcBef>
              <a:spcAft>
                <a:spcPts val="0"/>
              </a:spcAft>
              <a:buSzPts val="1800"/>
              <a:buChar char="○"/>
            </a:pPr>
            <a:r>
              <a:rPr lang="en" sz="1800"/>
              <a:t>24/7 operation to re-establish worldwide systems.</a:t>
            </a:r>
            <a:endParaRPr sz="1800"/>
          </a:p>
          <a:p>
            <a:pPr indent="0" lvl="0" marL="0" rtl="0" algn="ctr">
              <a:spcBef>
                <a:spcPts val="1600"/>
              </a:spcBef>
              <a:spcAft>
                <a:spcPts val="1600"/>
              </a:spcAft>
              <a:buNone/>
            </a:pPr>
            <a:r>
              <a:t/>
            </a:r>
            <a:endParaRPr/>
          </a:p>
        </p:txBody>
      </p:sp>
      <p:pic>
        <p:nvPicPr>
          <p:cNvPr id="174" name="Google Shape;174;p34"/>
          <p:cNvPicPr preferRelativeResize="0"/>
          <p:nvPr/>
        </p:nvPicPr>
        <p:blipFill rotWithShape="1">
          <a:blip r:embed="rId3">
            <a:alphaModFix/>
          </a:blip>
          <a:srcRect b="0" l="65938" r="4550" t="0"/>
          <a:stretch/>
        </p:blipFill>
        <p:spPr>
          <a:xfrm>
            <a:off x="6012950" y="0"/>
            <a:ext cx="3131050" cy="5064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Challenges</a:t>
            </a:r>
            <a:r>
              <a:rPr b="1" lang="en"/>
              <a:t>: </a:t>
            </a:r>
            <a:r>
              <a:rPr lang="en" sz="2400"/>
              <a:t>Anti-Forensics</a:t>
            </a:r>
            <a:endParaRPr/>
          </a:p>
        </p:txBody>
      </p:sp>
      <p:sp>
        <p:nvSpPr>
          <p:cNvPr id="180" name="Google Shape;180;p35"/>
          <p:cNvSpPr txBox="1"/>
          <p:nvPr>
            <p:ph idx="1" type="body"/>
          </p:nvPr>
        </p:nvSpPr>
        <p:spPr>
          <a:xfrm>
            <a:off x="311700" y="1058675"/>
            <a:ext cx="5484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How Not-Petya Hid Itself:</a:t>
            </a:r>
            <a:endParaRPr b="1"/>
          </a:p>
          <a:p>
            <a:pPr indent="-342900" lvl="0" marL="457200" rtl="0" algn="l">
              <a:spcBef>
                <a:spcPts val="1600"/>
              </a:spcBef>
              <a:spcAft>
                <a:spcPts val="0"/>
              </a:spcAft>
              <a:buSzPts val="1800"/>
              <a:buAutoNum type="arabicPeriod"/>
            </a:pPr>
            <a:r>
              <a:rPr lang="en"/>
              <a:t>D</a:t>
            </a:r>
            <a:r>
              <a:rPr lang="en"/>
              <a:t>eletes records of itself from disk</a:t>
            </a:r>
            <a:endParaRPr/>
          </a:p>
          <a:p>
            <a:pPr indent="-342900" lvl="0" marL="457200" rtl="0" algn="l">
              <a:spcBef>
                <a:spcPts val="0"/>
              </a:spcBef>
              <a:spcAft>
                <a:spcPts val="0"/>
              </a:spcAft>
              <a:buSzPts val="1800"/>
              <a:buAutoNum type="arabicPeriod"/>
            </a:pPr>
            <a:r>
              <a:rPr lang="en"/>
              <a:t>Clears all of the file contents from disk</a:t>
            </a:r>
            <a:endParaRPr/>
          </a:p>
          <a:p>
            <a:pPr indent="-342900" lvl="0" marL="457200" rtl="0" algn="l">
              <a:spcBef>
                <a:spcPts val="0"/>
              </a:spcBef>
              <a:spcAft>
                <a:spcPts val="0"/>
              </a:spcAft>
              <a:buSzPts val="1800"/>
              <a:buAutoNum type="arabicPeriod"/>
            </a:pPr>
            <a:r>
              <a:rPr lang="en"/>
              <a:t>Uses Command line to clear logs from setup, system, security, application, and the USN journal.</a:t>
            </a:r>
            <a:endParaRPr/>
          </a:p>
          <a:p>
            <a:pPr indent="-342900" lvl="0" marL="457200" rtl="0" algn="l">
              <a:spcBef>
                <a:spcPts val="0"/>
              </a:spcBef>
              <a:spcAft>
                <a:spcPts val="0"/>
              </a:spcAft>
              <a:buSzPts val="1800"/>
              <a:buAutoNum type="arabicPeriod"/>
            </a:pPr>
            <a:r>
              <a:rPr lang="en"/>
              <a:t>Demands $300 in Bitcoin to “unscramble the hostage data” even though the mechanisms to collect money from victims didn’t exist.</a:t>
            </a:r>
            <a:endParaRPr/>
          </a:p>
          <a:p>
            <a:pPr indent="0" lvl="0" marL="0" rtl="0" algn="ctr">
              <a:spcBef>
                <a:spcPts val="1600"/>
              </a:spcBef>
              <a:spcAft>
                <a:spcPts val="1600"/>
              </a:spcAft>
              <a:buNone/>
            </a:pPr>
            <a:r>
              <a:rPr i="1" lang="en"/>
              <a:t>“little effort or thought put into pocketing the loot”</a:t>
            </a:r>
            <a:endParaRPr/>
          </a:p>
        </p:txBody>
      </p:sp>
      <p:pic>
        <p:nvPicPr>
          <p:cNvPr id="181" name="Google Shape;181;p35"/>
          <p:cNvPicPr preferRelativeResize="0"/>
          <p:nvPr/>
        </p:nvPicPr>
        <p:blipFill rotWithShape="1">
          <a:blip r:embed="rId3">
            <a:alphaModFix/>
          </a:blip>
          <a:srcRect b="0" l="65938" r="4550" t="0"/>
          <a:stretch/>
        </p:blipFill>
        <p:spPr>
          <a:xfrm>
            <a:off x="6012950" y="0"/>
            <a:ext cx="3131050" cy="5064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Outcomes</a:t>
            </a:r>
            <a:r>
              <a:rPr lang="en"/>
              <a:t>:</a:t>
            </a:r>
            <a:endParaRPr/>
          </a:p>
        </p:txBody>
      </p:sp>
      <p:sp>
        <p:nvSpPr>
          <p:cNvPr id="187" name="Google Shape;187;p36"/>
          <p:cNvSpPr txBox="1"/>
          <p:nvPr>
            <p:ph idx="1" type="body"/>
          </p:nvPr>
        </p:nvSpPr>
        <p:spPr>
          <a:xfrm>
            <a:off x="203800" y="1234200"/>
            <a:ext cx="43020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Estimated $10 Billion Dollars in damages</a:t>
            </a:r>
            <a:endParaRPr/>
          </a:p>
          <a:p>
            <a:pPr indent="-342900" lvl="0" marL="457200" rtl="0" algn="l">
              <a:spcBef>
                <a:spcPts val="0"/>
              </a:spcBef>
              <a:spcAft>
                <a:spcPts val="0"/>
              </a:spcAft>
              <a:buSzPts val="1800"/>
              <a:buChar char="●"/>
            </a:pPr>
            <a:r>
              <a:rPr b="1" lang="en"/>
              <a:t>How Maersk avoided total loss:</a:t>
            </a:r>
            <a:endParaRPr/>
          </a:p>
          <a:p>
            <a:pPr indent="-317500" lvl="1" marL="914400" rtl="0" algn="l">
              <a:spcBef>
                <a:spcPts val="0"/>
              </a:spcBef>
              <a:spcAft>
                <a:spcPts val="0"/>
              </a:spcAft>
              <a:buSzPts val="1400"/>
              <a:buChar char="○"/>
            </a:pPr>
            <a:r>
              <a:rPr lang="en">
                <a:latin typeface="Arial"/>
                <a:ea typeface="Arial"/>
                <a:cs typeface="Arial"/>
                <a:sym typeface="Arial"/>
              </a:rPr>
              <a:t>the key to Maersk’s recovery was a server that, by pure chance, happened to be offline at the time of the attack. Indirectly, this demonstrates the benefits of network segmentation, an important component of defense in depth.</a:t>
            </a:r>
            <a:br>
              <a:rPr lang="en">
                <a:latin typeface="Arial"/>
                <a:ea typeface="Arial"/>
                <a:cs typeface="Arial"/>
                <a:sym typeface="Arial"/>
              </a:rPr>
            </a:br>
            <a:endParaRPr>
              <a:latin typeface="Arial"/>
              <a:ea typeface="Arial"/>
              <a:cs typeface="Arial"/>
              <a:sym typeface="Arial"/>
            </a:endParaRPr>
          </a:p>
          <a:p>
            <a:pPr indent="0" lvl="0" marL="0" rtl="0" algn="ctr">
              <a:spcBef>
                <a:spcPts val="0"/>
              </a:spcBef>
              <a:spcAft>
                <a:spcPts val="0"/>
              </a:spcAft>
              <a:buNone/>
            </a:pPr>
            <a:r>
              <a:rPr i="1" lang="en" sz="1400">
                <a:latin typeface="Arial"/>
                <a:ea typeface="Arial"/>
                <a:cs typeface="Arial"/>
                <a:sym typeface="Arial"/>
              </a:rPr>
              <a:t>"Just weeks after WannaCry crippled the NHS and broader industries, NotPetya hit...One year on from NotPetya, it </a:t>
            </a:r>
            <a:r>
              <a:rPr b="1" i="1" lang="en" sz="1400">
                <a:latin typeface="Arial"/>
                <a:ea typeface="Arial"/>
                <a:cs typeface="Arial"/>
                <a:sym typeface="Arial"/>
              </a:rPr>
              <a:t>seems lessons still haven't been learned.</a:t>
            </a:r>
            <a:r>
              <a:rPr i="1" lang="en" sz="1400">
                <a:latin typeface="Arial"/>
                <a:ea typeface="Arial"/>
                <a:cs typeface="Arial"/>
                <a:sym typeface="Arial"/>
              </a:rPr>
              <a:t>”</a:t>
            </a:r>
            <a:endParaRPr i="1" sz="1400">
              <a:latin typeface="Arial"/>
              <a:ea typeface="Arial"/>
              <a:cs typeface="Arial"/>
              <a:sym typeface="Arial"/>
            </a:endParaRPr>
          </a:p>
        </p:txBody>
      </p:sp>
      <p:pic>
        <p:nvPicPr>
          <p:cNvPr id="188" name="Google Shape;188;p36"/>
          <p:cNvPicPr preferRelativeResize="0"/>
          <p:nvPr/>
        </p:nvPicPr>
        <p:blipFill rotWithShape="1">
          <a:blip r:embed="rId3">
            <a:alphaModFix/>
          </a:blip>
          <a:srcRect b="0" l="23832" r="16287" t="0"/>
          <a:stretch/>
        </p:blipFill>
        <p:spPr>
          <a:xfrm>
            <a:off x="4613650" y="0"/>
            <a:ext cx="4530349" cy="5047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94" name="Google Shape;194;p37"/>
          <p:cNvSpPr txBox="1"/>
          <p:nvPr>
            <p:ph idx="1" type="body"/>
          </p:nvPr>
        </p:nvSpPr>
        <p:spPr>
          <a:xfrm>
            <a:off x="311700" y="1225225"/>
            <a:ext cx="8520600" cy="9132600"/>
          </a:xfrm>
          <a:prstGeom prst="rect">
            <a:avLst/>
          </a:prstGeom>
        </p:spPr>
        <p:txBody>
          <a:bodyPr anchorCtr="0" anchor="t" bIns="91425" lIns="91425" spcFirstLastPara="1" rIns="91425" wrap="square" tIns="91425">
            <a:noAutofit/>
          </a:bodyPr>
          <a:lstStyle/>
          <a:p>
            <a:pPr indent="-317500" lvl="0" marL="457200" marR="215900" rtl="0" algn="l">
              <a:lnSpc>
                <a:spcPct val="100000"/>
              </a:lnSpc>
              <a:spcBef>
                <a:spcPts val="500"/>
              </a:spcBef>
              <a:spcAft>
                <a:spcPts val="0"/>
              </a:spcAft>
              <a:buSzPts val="1400"/>
              <a:buChar char="●"/>
            </a:pPr>
            <a:r>
              <a:rPr lang="en" sz="1400">
                <a:solidFill>
                  <a:srgbClr val="333333"/>
                </a:solidFill>
                <a:highlight>
                  <a:srgbClr val="FFFFFF"/>
                </a:highlight>
                <a:latin typeface="Times New Roman"/>
                <a:ea typeface="Times New Roman"/>
                <a:cs typeface="Times New Roman"/>
                <a:sym typeface="Times New Roman"/>
              </a:rPr>
              <a:t>Banerjea, A. (2018, August 27). NotPetya: How a Russian malware created the world's worst cyberattack ever. Retrieved from </a:t>
            </a:r>
            <a:r>
              <a:rPr lang="en" sz="1400" u="sng">
                <a:solidFill>
                  <a:schemeClr val="hlink"/>
                </a:solidFill>
                <a:highlight>
                  <a:srgbClr val="FFFFFF"/>
                </a:highlight>
                <a:latin typeface="Times New Roman"/>
                <a:ea typeface="Times New Roman"/>
                <a:cs typeface="Times New Roman"/>
                <a:sym typeface="Times New Roman"/>
                <a:hlinkClick r:id="rId3"/>
              </a:rPr>
              <a:t>https://www.business-standard.com/article/technology/notpetya-how-a-russian-malware-created-the-world-s-worst-cyberattack-ever-118082700261_1.html</a:t>
            </a:r>
            <a:r>
              <a:rPr lang="en" sz="1400">
                <a:solidFill>
                  <a:srgbClr val="333333"/>
                </a:solidFill>
                <a:highlight>
                  <a:srgbClr val="FFFFFF"/>
                </a:highlight>
                <a:latin typeface="Times New Roman"/>
                <a:ea typeface="Times New Roman"/>
                <a:cs typeface="Times New Roman"/>
                <a:sym typeface="Times New Roman"/>
              </a:rPr>
              <a:t> </a:t>
            </a:r>
            <a:endParaRPr sz="1400">
              <a:solidFill>
                <a:srgbClr val="333333"/>
              </a:solidFill>
              <a:highlight>
                <a:srgbClr val="FFFFFF"/>
              </a:highlight>
              <a:latin typeface="Times New Roman"/>
              <a:ea typeface="Times New Roman"/>
              <a:cs typeface="Times New Roman"/>
              <a:sym typeface="Times New Roman"/>
            </a:endParaRPr>
          </a:p>
          <a:p>
            <a:pPr indent="-317500" lvl="0" marL="457200" marR="215900" rtl="0" algn="l">
              <a:lnSpc>
                <a:spcPct val="100000"/>
              </a:lnSpc>
              <a:spcBef>
                <a:spcPts val="0"/>
              </a:spcBef>
              <a:spcAft>
                <a:spcPts val="0"/>
              </a:spcAft>
              <a:buSzPts val="1400"/>
              <a:buChar char="●"/>
            </a:pPr>
            <a:r>
              <a:rPr lang="en" sz="1400">
                <a:solidFill>
                  <a:srgbClr val="333333"/>
                </a:solidFill>
                <a:highlight>
                  <a:srgbClr val="FFFFFF"/>
                </a:highlight>
                <a:latin typeface="Times New Roman"/>
                <a:ea typeface="Times New Roman"/>
                <a:cs typeface="Times New Roman"/>
                <a:sym typeface="Times New Roman"/>
              </a:rPr>
              <a:t>Greenberg, A. (2018, December 7). The Untold Story of NotPetya, the Most Devastating Cyberattack in History. Retrieved from </a:t>
            </a:r>
            <a:r>
              <a:rPr lang="en" sz="1400" u="sng">
                <a:solidFill>
                  <a:schemeClr val="hlink"/>
                </a:solidFill>
                <a:highlight>
                  <a:srgbClr val="FFFFFF"/>
                </a:highlight>
                <a:latin typeface="Times New Roman"/>
                <a:ea typeface="Times New Roman"/>
                <a:cs typeface="Times New Roman"/>
                <a:sym typeface="Times New Roman"/>
                <a:hlinkClick r:id="rId4"/>
              </a:rPr>
              <a:t>https://www.wired.com/story/notpetya-cyberattack-ukraine-russia-code-crashed-the-world/</a:t>
            </a:r>
            <a:r>
              <a:rPr lang="en" sz="1400">
                <a:solidFill>
                  <a:srgbClr val="333333"/>
                </a:solidFill>
                <a:highlight>
                  <a:srgbClr val="FFFFFF"/>
                </a:highlight>
                <a:latin typeface="Times New Roman"/>
                <a:ea typeface="Times New Roman"/>
                <a:cs typeface="Times New Roman"/>
                <a:sym typeface="Times New Roman"/>
              </a:rPr>
              <a:t> </a:t>
            </a:r>
            <a:endParaRPr sz="1400">
              <a:solidFill>
                <a:srgbClr val="333333"/>
              </a:solidFill>
              <a:highlight>
                <a:srgbClr val="FFFFFF"/>
              </a:highlight>
              <a:latin typeface="Times New Roman"/>
              <a:ea typeface="Times New Roman"/>
              <a:cs typeface="Times New Roman"/>
              <a:sym typeface="Times New Roman"/>
            </a:endParaRPr>
          </a:p>
          <a:p>
            <a:pPr indent="-317500" lvl="0" marL="457200" marR="215900" rtl="0" algn="l">
              <a:lnSpc>
                <a:spcPct val="100000"/>
              </a:lnSpc>
              <a:spcBef>
                <a:spcPts val="0"/>
              </a:spcBef>
              <a:spcAft>
                <a:spcPts val="0"/>
              </a:spcAft>
              <a:buSzPts val="1400"/>
              <a:buChar char="●"/>
            </a:pPr>
            <a:r>
              <a:rPr lang="en" sz="1400">
                <a:solidFill>
                  <a:srgbClr val="333333"/>
                </a:solidFill>
                <a:highlight>
                  <a:srgbClr val="FFFFFF"/>
                </a:highlight>
                <a:latin typeface="Times New Roman"/>
                <a:ea typeface="Times New Roman"/>
                <a:cs typeface="Times New Roman"/>
                <a:sym typeface="Times New Roman"/>
              </a:rPr>
              <a:t>Greenberg, A. (2019, November 15). The Evidence That Links Russia's Most Brazen Hacking Efforts. Retrieved from </a:t>
            </a:r>
            <a:r>
              <a:rPr lang="en" sz="1400" u="sng">
                <a:solidFill>
                  <a:schemeClr val="hlink"/>
                </a:solidFill>
                <a:highlight>
                  <a:srgbClr val="FFFFFF"/>
                </a:highlight>
                <a:latin typeface="Times New Roman"/>
                <a:ea typeface="Times New Roman"/>
                <a:cs typeface="Times New Roman"/>
                <a:sym typeface="Times New Roman"/>
                <a:hlinkClick r:id="rId5"/>
              </a:rPr>
              <a:t>https://www.wired.com/story/sandworm-russia-cyberattack-links/</a:t>
            </a:r>
            <a:r>
              <a:rPr lang="en" sz="1400">
                <a:solidFill>
                  <a:srgbClr val="333333"/>
                </a:solidFill>
                <a:highlight>
                  <a:srgbClr val="FFFFFF"/>
                </a:highlight>
                <a:latin typeface="Times New Roman"/>
                <a:ea typeface="Times New Roman"/>
                <a:cs typeface="Times New Roman"/>
                <a:sym typeface="Times New Roman"/>
              </a:rPr>
              <a:t> </a:t>
            </a:r>
            <a:endParaRPr sz="1400">
              <a:solidFill>
                <a:srgbClr val="333333"/>
              </a:solidFill>
              <a:highlight>
                <a:srgbClr val="FFFFFF"/>
              </a:highlight>
              <a:latin typeface="Times New Roman"/>
              <a:ea typeface="Times New Roman"/>
              <a:cs typeface="Times New Roman"/>
              <a:sym typeface="Times New Roman"/>
            </a:endParaRPr>
          </a:p>
          <a:p>
            <a:pPr indent="-317500" lvl="0" marL="457200" marR="215900" rtl="0" algn="l">
              <a:lnSpc>
                <a:spcPct val="100000"/>
              </a:lnSpc>
              <a:spcBef>
                <a:spcPts val="0"/>
              </a:spcBef>
              <a:spcAft>
                <a:spcPts val="0"/>
              </a:spcAft>
              <a:buSzPts val="1400"/>
              <a:buChar char="●"/>
            </a:pPr>
            <a:r>
              <a:rPr lang="en" sz="1400">
                <a:solidFill>
                  <a:srgbClr val="333333"/>
                </a:solidFill>
                <a:highlight>
                  <a:srgbClr val="FFFFFF"/>
                </a:highlight>
                <a:latin typeface="Times New Roman"/>
                <a:ea typeface="Times New Roman"/>
                <a:cs typeface="Times New Roman"/>
                <a:sym typeface="Times New Roman"/>
              </a:rPr>
              <a:t>Muncaster, P. (2018, October 4). NCSC: Russia's GRU to Blame for DNC and Other Attacks. Retrieved from </a:t>
            </a:r>
            <a:r>
              <a:rPr lang="en" sz="1400" u="sng">
                <a:solidFill>
                  <a:schemeClr val="hlink"/>
                </a:solidFill>
                <a:highlight>
                  <a:srgbClr val="FFFFFF"/>
                </a:highlight>
                <a:latin typeface="Times New Roman"/>
                <a:ea typeface="Times New Roman"/>
                <a:cs typeface="Times New Roman"/>
                <a:sym typeface="Times New Roman"/>
                <a:hlinkClick r:id="rId6"/>
              </a:rPr>
              <a:t>https://www.infosecurity-magazine.com/news/ncsc-russias-gru-blame-dnc-other/</a:t>
            </a:r>
            <a:r>
              <a:rPr lang="en" sz="1400">
                <a:solidFill>
                  <a:srgbClr val="333333"/>
                </a:solidFill>
                <a:highlight>
                  <a:srgbClr val="FFFFFF"/>
                </a:highlight>
                <a:latin typeface="Times New Roman"/>
                <a:ea typeface="Times New Roman"/>
                <a:cs typeface="Times New Roman"/>
                <a:sym typeface="Times New Roman"/>
              </a:rPr>
              <a:t> </a:t>
            </a:r>
            <a:endParaRPr sz="1400">
              <a:solidFill>
                <a:srgbClr val="333333"/>
              </a:solidFill>
              <a:highlight>
                <a:srgbClr val="FFFFFF"/>
              </a:highlight>
              <a:latin typeface="Times New Roman"/>
              <a:ea typeface="Times New Roman"/>
              <a:cs typeface="Times New Roman"/>
              <a:sym typeface="Times New Roman"/>
            </a:endParaRPr>
          </a:p>
          <a:p>
            <a:pPr indent="-317500" lvl="0" marL="457200" marR="215900" rtl="0" algn="l">
              <a:lnSpc>
                <a:spcPct val="100000"/>
              </a:lnSpc>
              <a:spcBef>
                <a:spcPts val="0"/>
              </a:spcBef>
              <a:spcAft>
                <a:spcPts val="0"/>
              </a:spcAft>
              <a:buSzPts val="1400"/>
              <a:buChar char="●"/>
            </a:pPr>
            <a:r>
              <a:rPr lang="en" sz="1400">
                <a:solidFill>
                  <a:srgbClr val="333333"/>
                </a:solidFill>
                <a:highlight>
                  <a:srgbClr val="FFFFFF"/>
                </a:highlight>
                <a:latin typeface="Times New Roman"/>
                <a:ea typeface="Times New Roman"/>
                <a:cs typeface="Times New Roman"/>
                <a:sym typeface="Times New Roman"/>
              </a:rPr>
              <a:t>Nakashima, E. (2018, January 12). Russian military was behind 'NotPetya' cyberattack in Ukraine, CIA concludes. Retrieved from </a:t>
            </a:r>
            <a:r>
              <a:rPr lang="en" sz="1400" u="sng">
                <a:solidFill>
                  <a:schemeClr val="hlink"/>
                </a:solidFill>
                <a:highlight>
                  <a:srgbClr val="FFFFFF"/>
                </a:highlight>
                <a:latin typeface="Times New Roman"/>
                <a:ea typeface="Times New Roman"/>
                <a:cs typeface="Times New Roman"/>
                <a:sym typeface="Times New Roman"/>
                <a:hlinkClick r:id="rId7"/>
              </a:rPr>
              <a:t>https://www.washingtonpost.com/world/national-security/russian-military-was-behind-notpetya-cyberattack-in-ukraine-cia-concludes/2018/01/12/048d8506-f7ca-11e7-b34a-b85626af34ef_story.html</a:t>
            </a:r>
            <a:r>
              <a:rPr lang="en" sz="1400">
                <a:solidFill>
                  <a:srgbClr val="333333"/>
                </a:solidFill>
                <a:highlight>
                  <a:srgbClr val="FFFFFF"/>
                </a:highlight>
                <a:latin typeface="Times New Roman"/>
                <a:ea typeface="Times New Roman"/>
                <a:cs typeface="Times New Roman"/>
                <a:sym typeface="Times New Roman"/>
              </a:rPr>
              <a:t> </a:t>
            </a:r>
            <a:endParaRPr sz="1400">
              <a:solidFill>
                <a:srgbClr val="333333"/>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 </a:t>
            </a:r>
            <a:r>
              <a:rPr lang="en" sz="2400"/>
              <a:t>Continued</a:t>
            </a:r>
            <a:endParaRPr/>
          </a:p>
        </p:txBody>
      </p:sp>
      <p:sp>
        <p:nvSpPr>
          <p:cNvPr id="200" name="Google Shape;200;p38"/>
          <p:cNvSpPr txBox="1"/>
          <p:nvPr>
            <p:ph idx="1" type="body"/>
          </p:nvPr>
        </p:nvSpPr>
        <p:spPr>
          <a:xfrm>
            <a:off x="311700" y="1225225"/>
            <a:ext cx="8520600" cy="9132600"/>
          </a:xfrm>
          <a:prstGeom prst="rect">
            <a:avLst/>
          </a:prstGeom>
        </p:spPr>
        <p:txBody>
          <a:bodyPr anchorCtr="0" anchor="t" bIns="91425" lIns="91425" spcFirstLastPara="1" rIns="91425" wrap="square" tIns="91425">
            <a:noAutofit/>
          </a:bodyPr>
          <a:lstStyle/>
          <a:p>
            <a:pPr indent="-317500" lvl="0" marL="457200" marR="215900" rtl="0" algn="l">
              <a:lnSpc>
                <a:spcPct val="100000"/>
              </a:lnSpc>
              <a:spcBef>
                <a:spcPts val="500"/>
              </a:spcBef>
              <a:spcAft>
                <a:spcPts val="0"/>
              </a:spcAft>
              <a:buSzPts val="1400"/>
              <a:buChar char="●"/>
            </a:pPr>
            <a:r>
              <a:rPr lang="en" sz="1400">
                <a:solidFill>
                  <a:srgbClr val="333333"/>
                </a:solidFill>
                <a:highlight>
                  <a:srgbClr val="FFFFFF"/>
                </a:highlight>
                <a:latin typeface="Times New Roman"/>
                <a:ea typeface="Times New Roman"/>
                <a:cs typeface="Times New Roman"/>
                <a:sym typeface="Times New Roman"/>
              </a:rPr>
              <a:t>Schouwenberg, R. (2019, August 26). NotPetya Ushered In a New Era of Malware. Retrieved from </a:t>
            </a:r>
            <a:r>
              <a:rPr lang="en" sz="1400" u="sng">
                <a:solidFill>
                  <a:schemeClr val="accent5"/>
                </a:solidFill>
                <a:highlight>
                  <a:srgbClr val="FFFFFF"/>
                </a:highlight>
                <a:latin typeface="Times New Roman"/>
                <a:ea typeface="Times New Roman"/>
                <a:cs typeface="Times New Roman"/>
                <a:sym typeface="Times New Roman"/>
                <a:hlinkClick r:id="rId3"/>
              </a:rPr>
              <a:t>https://www.vice.com/en_us/article/7x5vnz/notpetya-ushered-in-a-new-era-of-malware</a:t>
            </a:r>
            <a:r>
              <a:rPr lang="en" sz="1400">
                <a:solidFill>
                  <a:srgbClr val="333333"/>
                </a:solidFill>
                <a:highlight>
                  <a:srgbClr val="FFFFFF"/>
                </a:highlight>
                <a:latin typeface="Times New Roman"/>
                <a:ea typeface="Times New Roman"/>
                <a:cs typeface="Times New Roman"/>
                <a:sym typeface="Times New Roman"/>
              </a:rPr>
              <a:t> </a:t>
            </a:r>
            <a:endParaRPr sz="1400">
              <a:solidFill>
                <a:srgbClr val="333333"/>
              </a:solidFill>
              <a:highlight>
                <a:srgbClr val="FFFFFF"/>
              </a:highlight>
              <a:latin typeface="Times New Roman"/>
              <a:ea typeface="Times New Roman"/>
              <a:cs typeface="Times New Roman"/>
              <a:sym typeface="Times New Roman"/>
            </a:endParaRPr>
          </a:p>
          <a:p>
            <a:pPr indent="-317500" lvl="0" marL="457200" marR="215900" rtl="0" algn="l">
              <a:lnSpc>
                <a:spcPct val="100000"/>
              </a:lnSpc>
              <a:spcBef>
                <a:spcPts val="0"/>
              </a:spcBef>
              <a:spcAft>
                <a:spcPts val="0"/>
              </a:spcAft>
              <a:buSzPts val="1400"/>
              <a:buChar char="●"/>
            </a:pPr>
            <a:r>
              <a:rPr lang="en" sz="1400">
                <a:solidFill>
                  <a:srgbClr val="333333"/>
                </a:solidFill>
                <a:highlight>
                  <a:srgbClr val="FFFFFF"/>
                </a:highlight>
                <a:latin typeface="Times New Roman"/>
                <a:ea typeface="Times New Roman"/>
                <a:cs typeface="Times New Roman"/>
                <a:sym typeface="Times New Roman"/>
              </a:rPr>
              <a:t>Thomson, I. (2017, July 3). Everything you need to know about the Petya, er, NotPetya nasty trashing PCs worldwide. Retrieved from </a:t>
            </a:r>
            <a:r>
              <a:rPr lang="en" sz="1400" u="sng">
                <a:solidFill>
                  <a:schemeClr val="accent5"/>
                </a:solidFill>
                <a:highlight>
                  <a:srgbClr val="FFFFFF"/>
                </a:highlight>
                <a:latin typeface="Times New Roman"/>
                <a:ea typeface="Times New Roman"/>
                <a:cs typeface="Times New Roman"/>
                <a:sym typeface="Times New Roman"/>
                <a:hlinkClick r:id="rId4"/>
              </a:rPr>
              <a:t>https://www.theregister.co.uk/2017/06/28/petya_notpetya_ransomware/</a:t>
            </a:r>
            <a:r>
              <a:rPr lang="en" sz="1400">
                <a:solidFill>
                  <a:srgbClr val="333333"/>
                </a:solidFill>
                <a:highlight>
                  <a:srgbClr val="FFFFFF"/>
                </a:highlight>
                <a:latin typeface="Times New Roman"/>
                <a:ea typeface="Times New Roman"/>
                <a:cs typeface="Times New Roman"/>
                <a:sym typeface="Times New Roman"/>
              </a:rPr>
              <a:t> </a:t>
            </a:r>
            <a:endParaRPr sz="1400">
              <a:solidFill>
                <a:srgbClr val="333333"/>
              </a:solidFill>
              <a:highlight>
                <a:srgbClr val="FFFFFF"/>
              </a:highlight>
              <a:latin typeface="Times New Roman"/>
              <a:ea typeface="Times New Roman"/>
              <a:cs typeface="Times New Roman"/>
              <a:sym typeface="Times New Roman"/>
            </a:endParaRPr>
          </a:p>
          <a:p>
            <a:pPr indent="-317500" lvl="0" marL="457200" marR="215900" rtl="0" algn="l">
              <a:lnSpc>
                <a:spcPct val="100000"/>
              </a:lnSpc>
              <a:spcBef>
                <a:spcPts val="0"/>
              </a:spcBef>
              <a:spcAft>
                <a:spcPts val="0"/>
              </a:spcAft>
              <a:buSzPts val="1400"/>
              <a:buChar char="●"/>
            </a:pPr>
            <a:r>
              <a:rPr lang="en" sz="1400">
                <a:solidFill>
                  <a:srgbClr val="333333"/>
                </a:solidFill>
                <a:highlight>
                  <a:srgbClr val="FFFFFF"/>
                </a:highlight>
                <a:latin typeface="Times New Roman"/>
                <a:ea typeface="Times New Roman"/>
                <a:cs typeface="Times New Roman"/>
                <a:sym typeface="Times New Roman"/>
              </a:rPr>
              <a:t>UK and US blame Russia for 'malicious' NotPetya cyber-attack. (2018, February 15). Retrieved from </a:t>
            </a:r>
            <a:r>
              <a:rPr lang="en" sz="1400" u="sng">
                <a:solidFill>
                  <a:schemeClr val="accent5"/>
                </a:solidFill>
                <a:highlight>
                  <a:srgbClr val="FFFFFF"/>
                </a:highlight>
                <a:latin typeface="Times New Roman"/>
                <a:ea typeface="Times New Roman"/>
                <a:cs typeface="Times New Roman"/>
                <a:sym typeface="Times New Roman"/>
                <a:hlinkClick r:id="rId5"/>
              </a:rPr>
              <a:t>https://www.bbc.com/news/uk-politics-43062113</a:t>
            </a:r>
            <a:r>
              <a:rPr lang="en" sz="1400">
                <a:solidFill>
                  <a:srgbClr val="333333"/>
                </a:solidFill>
                <a:highlight>
                  <a:srgbClr val="FFFFFF"/>
                </a:highlight>
                <a:latin typeface="Times New Roman"/>
                <a:ea typeface="Times New Roman"/>
                <a:cs typeface="Times New Roman"/>
                <a:sym typeface="Times New Roman"/>
              </a:rPr>
              <a:t> </a:t>
            </a:r>
            <a:endParaRPr sz="1400">
              <a:solidFill>
                <a:srgbClr val="333333"/>
              </a:solidFill>
              <a:highlight>
                <a:srgbClr val="FFFFFF"/>
              </a:highlight>
              <a:latin typeface="Times New Roman"/>
              <a:ea typeface="Times New Roman"/>
              <a:cs typeface="Times New Roman"/>
              <a:sym typeface="Times New Roman"/>
            </a:endParaRPr>
          </a:p>
          <a:p>
            <a:pPr indent="-317500" lvl="0" marL="457200" marR="215900" rtl="0" algn="l">
              <a:lnSpc>
                <a:spcPct val="100000"/>
              </a:lnSpc>
              <a:spcBef>
                <a:spcPts val="0"/>
              </a:spcBef>
              <a:spcAft>
                <a:spcPts val="0"/>
              </a:spcAft>
              <a:buSzPts val="1400"/>
              <a:buChar char="●"/>
            </a:pPr>
            <a:r>
              <a:rPr lang="en" sz="1400">
                <a:solidFill>
                  <a:srgbClr val="333333"/>
                </a:solidFill>
                <a:highlight>
                  <a:srgbClr val="FFFFFF"/>
                </a:highlight>
                <a:latin typeface="Times New Roman"/>
                <a:ea typeface="Times New Roman"/>
                <a:cs typeface="Times New Roman"/>
                <a:sym typeface="Times New Roman"/>
              </a:rPr>
              <a:t>Vicens, A. J. (2019, November 5). How Russian hackers conquered the world. Retrieved from </a:t>
            </a:r>
            <a:r>
              <a:rPr lang="en" sz="1400" u="sng">
                <a:solidFill>
                  <a:schemeClr val="accent5"/>
                </a:solidFill>
                <a:highlight>
                  <a:srgbClr val="FFFFFF"/>
                </a:highlight>
                <a:latin typeface="Times New Roman"/>
                <a:ea typeface="Times New Roman"/>
                <a:cs typeface="Times New Roman"/>
                <a:sym typeface="Times New Roman"/>
                <a:hlinkClick r:id="rId6"/>
              </a:rPr>
              <a:t>https://www.motherjones.com/politics/2019/11/andy-greenberg-sandworm/</a:t>
            </a:r>
            <a:r>
              <a:rPr lang="en" sz="1400">
                <a:solidFill>
                  <a:srgbClr val="333333"/>
                </a:solidFill>
                <a:highlight>
                  <a:srgbClr val="FFFFFF"/>
                </a:highlight>
                <a:latin typeface="Times New Roman"/>
                <a:ea typeface="Times New Roman"/>
                <a:cs typeface="Times New Roman"/>
                <a:sym typeface="Times New Roman"/>
              </a:rPr>
              <a:t> </a:t>
            </a:r>
            <a:endParaRPr sz="1400">
              <a:solidFill>
                <a:srgbClr val="333333"/>
              </a:solidFill>
              <a:highlight>
                <a:srgbClr val="FFFFFF"/>
              </a:highlight>
              <a:latin typeface="Times New Roman"/>
              <a:ea typeface="Times New Roman"/>
              <a:cs typeface="Times New Roman"/>
              <a:sym typeface="Times New Roman"/>
            </a:endParaRPr>
          </a:p>
          <a:p>
            <a:pPr indent="-317500" lvl="0" marL="457200" marR="215900" rtl="0" algn="l">
              <a:lnSpc>
                <a:spcPct val="100000"/>
              </a:lnSpc>
              <a:spcBef>
                <a:spcPts val="0"/>
              </a:spcBef>
              <a:spcAft>
                <a:spcPts val="0"/>
              </a:spcAft>
              <a:buSzPts val="1400"/>
              <a:buChar char="●"/>
            </a:pPr>
            <a:r>
              <a:rPr lang="en" sz="1400">
                <a:solidFill>
                  <a:srgbClr val="333333"/>
                </a:solidFill>
                <a:highlight>
                  <a:srgbClr val="FFFFFF"/>
                </a:highlight>
                <a:latin typeface="Times New Roman"/>
                <a:ea typeface="Times New Roman"/>
                <a:cs typeface="Times New Roman"/>
                <a:sym typeface="Times New Roman"/>
              </a:rPr>
              <a:t>Voreacos, D. (2019, December 3). Merck Cyberattack’s $1.3 Billion Question: Was It an Act of War? Retrieved from </a:t>
            </a:r>
            <a:r>
              <a:rPr lang="en" sz="1400" u="sng">
                <a:solidFill>
                  <a:schemeClr val="accent5"/>
                </a:solidFill>
                <a:highlight>
                  <a:srgbClr val="FFFFFF"/>
                </a:highlight>
                <a:latin typeface="Times New Roman"/>
                <a:ea typeface="Times New Roman"/>
                <a:cs typeface="Times New Roman"/>
                <a:sym typeface="Times New Roman"/>
                <a:hlinkClick r:id="rId7"/>
              </a:rPr>
              <a:t>https://www.bloomberg.com/news/features/2019-12-03/merck-cyberattack-s-1-3-billion-question-was-it-an-act-of-war</a:t>
            </a:r>
            <a:r>
              <a:rPr lang="en" sz="1400">
                <a:solidFill>
                  <a:srgbClr val="333333"/>
                </a:solidFill>
                <a:highlight>
                  <a:srgbClr val="FFFFFF"/>
                </a:highlight>
                <a:latin typeface="Times New Roman"/>
                <a:ea typeface="Times New Roman"/>
                <a:cs typeface="Times New Roman"/>
                <a:sym typeface="Times New Roman"/>
              </a:rPr>
              <a:t> </a:t>
            </a:r>
            <a:endParaRPr sz="1400">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6"/>
          <p:cNvSpPr/>
          <p:nvPr/>
        </p:nvSpPr>
        <p:spPr>
          <a:xfrm>
            <a:off x="100" y="0"/>
            <a:ext cx="4644600" cy="5043000"/>
          </a:xfrm>
          <a:prstGeom prst="rect">
            <a:avLst/>
          </a:prstGeom>
          <a:solidFill>
            <a:srgbClr val="CAE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6"/>
          <p:cNvSpPr txBox="1"/>
          <p:nvPr>
            <p:ph type="title"/>
          </p:nvPr>
        </p:nvSpPr>
        <p:spPr>
          <a:xfrm>
            <a:off x="311700" y="2878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Context: </a:t>
            </a:r>
            <a:r>
              <a:rPr lang="en" sz="2400"/>
              <a:t>Who, What, and Where?</a:t>
            </a:r>
            <a:endParaRPr sz="2400"/>
          </a:p>
        </p:txBody>
      </p:sp>
      <p:sp>
        <p:nvSpPr>
          <p:cNvPr id="115" name="Google Shape;115;p26"/>
          <p:cNvSpPr txBox="1"/>
          <p:nvPr>
            <p:ph idx="1" type="body"/>
          </p:nvPr>
        </p:nvSpPr>
        <p:spPr>
          <a:xfrm>
            <a:off x="4644675" y="287875"/>
            <a:ext cx="4499400" cy="4755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WHO: </a:t>
            </a:r>
            <a:r>
              <a:rPr lang="en" sz="1400"/>
              <a:t>Russian military hackers attacking Ukraine, with the malware spreading across Europe, Asia, and the Americas.</a:t>
            </a:r>
            <a:endParaRPr sz="1400"/>
          </a:p>
          <a:p>
            <a:pPr indent="-317500" lvl="1" marL="914400" rtl="0" algn="l">
              <a:spcBef>
                <a:spcPts val="0"/>
              </a:spcBef>
              <a:spcAft>
                <a:spcPts val="0"/>
              </a:spcAft>
              <a:buSzPts val="1400"/>
              <a:buChar char="○"/>
            </a:pPr>
            <a:r>
              <a:rPr lang="en"/>
              <a:t>Elite hacking team within the GRU’s Unit 74455</a:t>
            </a:r>
            <a:r>
              <a:rPr lang="en"/>
              <a:t> known as Sandworm.</a:t>
            </a:r>
            <a:endParaRPr/>
          </a:p>
          <a:p>
            <a:pPr indent="-317500" lvl="1" marL="914400" rtl="0" algn="l">
              <a:spcBef>
                <a:spcPts val="0"/>
              </a:spcBef>
              <a:spcAft>
                <a:spcPts val="0"/>
              </a:spcAft>
              <a:buSzPts val="1400"/>
              <a:buChar char="○"/>
            </a:pPr>
            <a:r>
              <a:rPr lang="en"/>
              <a:t>Same group indicted by the DOJ for </a:t>
            </a:r>
            <a:r>
              <a:rPr lang="en"/>
              <a:t>involvement</a:t>
            </a:r>
            <a:r>
              <a:rPr lang="en"/>
              <a:t> in the DNC hack of 2016**.</a:t>
            </a:r>
            <a:br>
              <a:rPr lang="en" sz="1400"/>
            </a:br>
            <a:endParaRPr sz="1400"/>
          </a:p>
          <a:p>
            <a:pPr indent="-317500" lvl="0" marL="457200" rtl="0" algn="l">
              <a:spcBef>
                <a:spcPts val="0"/>
              </a:spcBef>
              <a:spcAft>
                <a:spcPts val="0"/>
              </a:spcAft>
              <a:buSzPts val="1400"/>
              <a:buChar char="●"/>
            </a:pPr>
            <a:r>
              <a:rPr b="1" lang="en" sz="1400"/>
              <a:t>WHAT: </a:t>
            </a:r>
            <a:r>
              <a:rPr lang="en" sz="1400"/>
              <a:t>Not-Petya malware, based on code stolen from the NSA (Eternal Blue) and a flaw in MS code exploited by Mimikatz appeared to be ransomware that actually permanently wiped data.</a:t>
            </a:r>
            <a:br>
              <a:rPr lang="en" sz="1400"/>
            </a:br>
            <a:endParaRPr sz="1400"/>
          </a:p>
          <a:p>
            <a:pPr indent="-317500" lvl="0" marL="457200" rtl="0" algn="l">
              <a:spcBef>
                <a:spcPts val="0"/>
              </a:spcBef>
              <a:spcAft>
                <a:spcPts val="0"/>
              </a:spcAft>
              <a:buSzPts val="1400"/>
              <a:buChar char="●"/>
            </a:pPr>
            <a:r>
              <a:rPr b="1" lang="en" sz="1400"/>
              <a:t>WHERE: </a:t>
            </a:r>
            <a:r>
              <a:rPr lang="en" sz="1400"/>
              <a:t>Ukraine to begin with, but spread across the world.</a:t>
            </a:r>
            <a:endParaRPr sz="1400"/>
          </a:p>
          <a:p>
            <a:pPr indent="0" lvl="0" marL="0" rtl="0" algn="l">
              <a:spcBef>
                <a:spcPts val="1600"/>
              </a:spcBef>
              <a:spcAft>
                <a:spcPts val="1600"/>
              </a:spcAft>
              <a:buNone/>
            </a:pPr>
            <a:r>
              <a:t/>
            </a:r>
            <a:endParaRPr sz="1200"/>
          </a:p>
        </p:txBody>
      </p:sp>
      <p:pic>
        <p:nvPicPr>
          <p:cNvPr id="116" name="Google Shape;116;p26"/>
          <p:cNvPicPr preferRelativeResize="0"/>
          <p:nvPr/>
        </p:nvPicPr>
        <p:blipFill>
          <a:blip r:embed="rId3">
            <a:alphaModFix/>
          </a:blip>
          <a:stretch>
            <a:fillRect/>
          </a:stretch>
        </p:blipFill>
        <p:spPr>
          <a:xfrm>
            <a:off x="63" y="1193899"/>
            <a:ext cx="4644676" cy="2755700"/>
          </a:xfrm>
          <a:prstGeom prst="rect">
            <a:avLst/>
          </a:prstGeom>
          <a:noFill/>
          <a:ln>
            <a:noFill/>
          </a:ln>
        </p:spPr>
      </p:pic>
      <p:sp>
        <p:nvSpPr>
          <p:cNvPr id="117" name="Google Shape;117;p26"/>
          <p:cNvSpPr txBox="1"/>
          <p:nvPr/>
        </p:nvSpPr>
        <p:spPr>
          <a:xfrm>
            <a:off x="764925" y="3949600"/>
            <a:ext cx="24456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2"/>
                </a:solidFill>
                <a:latin typeface="Open Sans"/>
                <a:ea typeface="Open Sans"/>
                <a:cs typeface="Open Sans"/>
                <a:sym typeface="Open Sans"/>
              </a:rPr>
              <a:t>(% of infected computers.)</a:t>
            </a:r>
            <a:endParaRPr i="1">
              <a:solidFill>
                <a:schemeClr val="dk2"/>
              </a:solidFill>
              <a:latin typeface="Open Sans"/>
              <a:ea typeface="Open Sans"/>
              <a:cs typeface="Open Sans"/>
              <a:sym typeface="Open Sans"/>
            </a:endParaRPr>
          </a:p>
        </p:txBody>
      </p:sp>
      <p:sp>
        <p:nvSpPr>
          <p:cNvPr id="118" name="Google Shape;118;p26"/>
          <p:cNvSpPr/>
          <p:nvPr/>
        </p:nvSpPr>
        <p:spPr>
          <a:xfrm rot="-6273609">
            <a:off x="1076612" y="3093335"/>
            <a:ext cx="1822222" cy="102231"/>
          </a:xfrm>
          <a:prstGeom prst="right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id="123" name="Google Shape;123;p27"/>
          <p:cNvPicPr preferRelativeResize="0"/>
          <p:nvPr/>
        </p:nvPicPr>
        <p:blipFill>
          <a:blip r:embed="rId3">
            <a:alphaModFix amt="76000"/>
          </a:blip>
          <a:stretch>
            <a:fillRect/>
          </a:stretch>
        </p:blipFill>
        <p:spPr>
          <a:xfrm>
            <a:off x="152400" y="152400"/>
            <a:ext cx="8793407" cy="4838700"/>
          </a:xfrm>
          <a:prstGeom prst="rect">
            <a:avLst/>
          </a:prstGeom>
          <a:noFill/>
          <a:ln>
            <a:noFill/>
          </a:ln>
          <a:effectLst>
            <a:outerShdw blurRad="57150" rotWithShape="0" algn="bl" dir="5400000" dist="19050">
              <a:srgbClr val="000000">
                <a:alpha val="50000"/>
              </a:srgbClr>
            </a:outerShdw>
          </a:effectLst>
        </p:spPr>
      </p:pic>
      <p:sp>
        <p:nvSpPr>
          <p:cNvPr id="124" name="Google Shape;124;p27"/>
          <p:cNvSpPr txBox="1"/>
          <p:nvPr/>
        </p:nvSpPr>
        <p:spPr>
          <a:xfrm>
            <a:off x="3533375" y="218900"/>
            <a:ext cx="4558800" cy="22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Russo One"/>
                <a:ea typeface="Russo One"/>
                <a:cs typeface="Russo One"/>
                <a:sym typeface="Russo One"/>
              </a:rPr>
              <a:t>THE GRU (G.U) AND INFORMATION WARFARE</a:t>
            </a:r>
            <a:endParaRPr>
              <a:latin typeface="Russo One"/>
              <a:ea typeface="Russo One"/>
              <a:cs typeface="Russo One"/>
              <a:sym typeface="Russo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28"/>
          <p:cNvPicPr preferRelativeResize="0"/>
          <p:nvPr/>
        </p:nvPicPr>
        <p:blipFill>
          <a:blip r:embed="rId3">
            <a:alphaModFix amt="73000"/>
          </a:blip>
          <a:stretch>
            <a:fillRect/>
          </a:stretch>
        </p:blipFill>
        <p:spPr>
          <a:xfrm>
            <a:off x="0" y="0"/>
            <a:ext cx="9144003" cy="5553499"/>
          </a:xfrm>
          <a:prstGeom prst="rect">
            <a:avLst/>
          </a:prstGeom>
          <a:noFill/>
          <a:ln>
            <a:noFill/>
          </a:ln>
          <a:effectLst>
            <a:outerShdw blurRad="57150" rotWithShape="0" algn="bl" dir="5400000" dist="19050">
              <a:srgbClr val="000000">
                <a:alpha val="50000"/>
              </a:srgbClr>
            </a:outerShdw>
          </a:effectLst>
        </p:spPr>
      </p:pic>
      <p:sp>
        <p:nvSpPr>
          <p:cNvPr id="130" name="Google Shape;130;p28"/>
          <p:cNvSpPr txBox="1"/>
          <p:nvPr/>
        </p:nvSpPr>
        <p:spPr>
          <a:xfrm>
            <a:off x="132325" y="3550325"/>
            <a:ext cx="6384900" cy="7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Signika"/>
                <a:ea typeface="Signika"/>
                <a:cs typeface="Signika"/>
                <a:sym typeface="Signika"/>
              </a:rPr>
              <a:t>"These guys are really about the impact. They’re about sabotage and disruption."</a:t>
            </a:r>
            <a:endParaRPr>
              <a:solidFill>
                <a:srgbClr val="FFFFFF"/>
              </a:solidFill>
              <a:latin typeface="Signika"/>
              <a:ea typeface="Signika"/>
              <a:cs typeface="Signika"/>
              <a:sym typeface="Signika"/>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1" name="Google Shape;131;p28"/>
          <p:cNvSpPr txBox="1"/>
          <p:nvPr/>
        </p:nvSpPr>
        <p:spPr>
          <a:xfrm>
            <a:off x="2737325" y="372650"/>
            <a:ext cx="63576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Signika"/>
                <a:ea typeface="Signika"/>
                <a:cs typeface="Signika"/>
                <a:sym typeface="Signika"/>
              </a:rPr>
              <a:t>"</a:t>
            </a:r>
            <a:r>
              <a:rPr b="1" lang="en">
                <a:solidFill>
                  <a:srgbClr val="FFFFFF"/>
                </a:solidFill>
                <a:latin typeface="Signika"/>
                <a:ea typeface="Signika"/>
                <a:cs typeface="Signika"/>
                <a:sym typeface="Signika"/>
              </a:rPr>
              <a:t>I can’t think of another group that can claim to have not only tried so many brazen acts, but actually pulled them off."</a:t>
            </a:r>
            <a:endParaRPr b="1">
              <a:solidFill>
                <a:srgbClr val="FFFFFF"/>
              </a:solidFill>
              <a:latin typeface="Signika"/>
              <a:ea typeface="Signika"/>
              <a:cs typeface="Signika"/>
              <a:sym typeface="Signika"/>
            </a:endParaRPr>
          </a:p>
        </p:txBody>
      </p:sp>
      <p:sp>
        <p:nvSpPr>
          <p:cNvPr id="132" name="Google Shape;132;p28"/>
          <p:cNvSpPr txBox="1"/>
          <p:nvPr/>
        </p:nvSpPr>
        <p:spPr>
          <a:xfrm>
            <a:off x="2737325" y="4559125"/>
            <a:ext cx="63576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Signika"/>
                <a:ea typeface="Signika"/>
                <a:cs typeface="Signika"/>
                <a:sym typeface="Signika"/>
              </a:rPr>
              <a:t>“Russian hackers, as sophisticated as they are, also tend to be lazy. They use what works. And in this, they were successful.”</a:t>
            </a:r>
            <a:endParaRPr b="1">
              <a:solidFill>
                <a:srgbClr val="FFFFFF"/>
              </a:solidFill>
              <a:latin typeface="Signika"/>
              <a:ea typeface="Signika"/>
              <a:cs typeface="Signika"/>
              <a:sym typeface="Signik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9"/>
          <p:cNvSpPr/>
          <p:nvPr/>
        </p:nvSpPr>
        <p:spPr>
          <a:xfrm>
            <a:off x="100" y="0"/>
            <a:ext cx="4644600" cy="5043000"/>
          </a:xfrm>
          <a:prstGeom prst="rect">
            <a:avLst/>
          </a:prstGeom>
          <a:solidFill>
            <a:srgbClr val="AA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FFFFFF"/>
                </a:solidFill>
              </a:rPr>
              <a:t>Context: </a:t>
            </a:r>
            <a:r>
              <a:rPr lang="en" sz="2400">
                <a:solidFill>
                  <a:srgbClr val="FFFFFF"/>
                </a:solidFill>
              </a:rPr>
              <a:t>Why, When, and How?</a:t>
            </a:r>
            <a:endParaRPr b="1">
              <a:solidFill>
                <a:srgbClr val="FFFFFF"/>
              </a:solidFill>
            </a:endParaRPr>
          </a:p>
        </p:txBody>
      </p:sp>
      <p:sp>
        <p:nvSpPr>
          <p:cNvPr id="139" name="Google Shape;139;p29"/>
          <p:cNvSpPr txBox="1"/>
          <p:nvPr>
            <p:ph idx="1" type="body"/>
          </p:nvPr>
        </p:nvSpPr>
        <p:spPr>
          <a:xfrm>
            <a:off x="4644675" y="277775"/>
            <a:ext cx="4499400" cy="4765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WHY:</a:t>
            </a:r>
            <a:r>
              <a:rPr lang="en" sz="1400"/>
              <a:t> Russia’s long-standing political grievances with Ukraine, and, according to British Intelligence, an intent to destabilize the world.</a:t>
            </a:r>
            <a:endParaRPr sz="1400"/>
          </a:p>
          <a:p>
            <a:pPr indent="-317500" lvl="1" marL="914400" rtl="0" algn="l">
              <a:spcBef>
                <a:spcPts val="0"/>
              </a:spcBef>
              <a:spcAft>
                <a:spcPts val="0"/>
              </a:spcAft>
              <a:buSzPts val="1400"/>
              <a:buChar char="○"/>
            </a:pPr>
            <a:r>
              <a:rPr lang="en"/>
              <a:t>For more than 4 years prior to the attack Ukraine had been in a...</a:t>
            </a:r>
            <a:endParaRPr/>
          </a:p>
          <a:p>
            <a:pPr indent="0" lvl="0" marL="0" rtl="0" algn="ctr">
              <a:spcBef>
                <a:spcPts val="1600"/>
              </a:spcBef>
              <a:spcAft>
                <a:spcPts val="0"/>
              </a:spcAft>
              <a:buNone/>
            </a:pPr>
            <a:r>
              <a:rPr i="1" lang="en" sz="1400"/>
              <a:t>“grinding, undeclared war with Russia..(which has) seen Ukraine become a scorched-earth testing ground for Russian cyberwar tactics.”</a:t>
            </a:r>
            <a:br>
              <a:rPr lang="en" sz="1400"/>
            </a:br>
            <a:endParaRPr sz="1400"/>
          </a:p>
          <a:p>
            <a:pPr indent="-317500" lvl="0" marL="457200" rtl="0" algn="l">
              <a:spcBef>
                <a:spcPts val="1600"/>
              </a:spcBef>
              <a:spcAft>
                <a:spcPts val="0"/>
              </a:spcAft>
              <a:buSzPts val="1400"/>
              <a:buChar char="●"/>
            </a:pPr>
            <a:r>
              <a:rPr b="1" lang="en" sz="1400"/>
              <a:t>WHEN:</a:t>
            </a:r>
            <a:r>
              <a:rPr lang="en" sz="1400"/>
              <a:t> June 2017</a:t>
            </a:r>
            <a:br>
              <a:rPr lang="en" sz="1400"/>
            </a:br>
            <a:endParaRPr sz="1400"/>
          </a:p>
          <a:p>
            <a:pPr indent="-317500" lvl="0" marL="457200" rtl="0" algn="l">
              <a:spcBef>
                <a:spcPts val="0"/>
              </a:spcBef>
              <a:spcAft>
                <a:spcPts val="0"/>
              </a:spcAft>
              <a:buSzPts val="1400"/>
              <a:buChar char="●"/>
            </a:pPr>
            <a:r>
              <a:rPr b="1" lang="en" sz="1400"/>
              <a:t>HOW:</a:t>
            </a:r>
            <a:r>
              <a:rPr b="1" lang="en" sz="1400">
                <a:latin typeface="Arial"/>
                <a:ea typeface="Arial"/>
                <a:cs typeface="Arial"/>
                <a:sym typeface="Arial"/>
              </a:rPr>
              <a:t> </a:t>
            </a:r>
            <a:r>
              <a:rPr lang="en" sz="1400">
                <a:latin typeface="Arial"/>
                <a:ea typeface="Arial"/>
                <a:cs typeface="Arial"/>
                <a:sym typeface="Arial"/>
              </a:rPr>
              <a:t>“Watering hole” attack targeting a Ukrainian site that delivered updates for tax and accounting software programs known as</a:t>
            </a:r>
            <a:r>
              <a:rPr lang="en" sz="1350">
                <a:solidFill>
                  <a:srgbClr val="1A1A1A"/>
                </a:solidFill>
                <a:highlight>
                  <a:srgbClr val="FFFFFF"/>
                </a:highlight>
                <a:latin typeface="Arial"/>
                <a:ea typeface="Arial"/>
                <a:cs typeface="Arial"/>
                <a:sym typeface="Arial"/>
              </a:rPr>
              <a:t> M.E.Doc, an Ukrainian equivalent of TurboTax or Quicken, </a:t>
            </a:r>
            <a:r>
              <a:rPr lang="en" sz="1350" u="sng">
                <a:solidFill>
                  <a:schemeClr val="hlink"/>
                </a:solidFill>
                <a:highlight>
                  <a:srgbClr val="FFFFFF"/>
                </a:highlight>
                <a:latin typeface="Arial"/>
                <a:ea typeface="Arial"/>
                <a:cs typeface="Arial"/>
                <a:sym typeface="Arial"/>
                <a:hlinkClick r:id="rId3"/>
              </a:rPr>
              <a:t>according to Wired</a:t>
            </a:r>
            <a:r>
              <a:rPr lang="en" sz="1350">
                <a:solidFill>
                  <a:srgbClr val="1A1A1A"/>
                </a:solidFill>
                <a:highlight>
                  <a:srgbClr val="FFFFFF"/>
                </a:highlight>
                <a:latin typeface="Arial"/>
                <a:ea typeface="Arial"/>
                <a:cs typeface="Arial"/>
                <a:sym typeface="Arial"/>
              </a:rPr>
              <a:t>.</a:t>
            </a:r>
            <a:endParaRPr sz="1400">
              <a:latin typeface="Arial"/>
              <a:ea typeface="Arial"/>
              <a:cs typeface="Arial"/>
              <a:sym typeface="Arial"/>
            </a:endParaRPr>
          </a:p>
          <a:p>
            <a:pPr indent="0" lvl="0" marL="0" rtl="0" algn="l">
              <a:spcBef>
                <a:spcPts val="1600"/>
              </a:spcBef>
              <a:spcAft>
                <a:spcPts val="1600"/>
              </a:spcAft>
              <a:buNone/>
            </a:pPr>
            <a:r>
              <a:t/>
            </a:r>
            <a:endParaRPr sz="1200"/>
          </a:p>
        </p:txBody>
      </p:sp>
      <p:pic>
        <p:nvPicPr>
          <p:cNvPr id="140" name="Google Shape;140;p29"/>
          <p:cNvPicPr preferRelativeResize="0"/>
          <p:nvPr/>
        </p:nvPicPr>
        <p:blipFill>
          <a:blip r:embed="rId4">
            <a:alphaModFix/>
          </a:blip>
          <a:stretch>
            <a:fillRect/>
          </a:stretch>
        </p:blipFill>
        <p:spPr>
          <a:xfrm>
            <a:off x="0" y="1233850"/>
            <a:ext cx="4644675" cy="27961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Issues in </a:t>
            </a:r>
            <a:r>
              <a:rPr b="1" lang="en"/>
              <a:t>Context: </a:t>
            </a:r>
            <a:r>
              <a:rPr lang="en" sz="2400"/>
              <a:t>The Malware</a:t>
            </a:r>
            <a:endParaRPr/>
          </a:p>
        </p:txBody>
      </p:sp>
      <p:sp>
        <p:nvSpPr>
          <p:cNvPr id="146" name="Google Shape;146;p30"/>
          <p:cNvSpPr txBox="1"/>
          <p:nvPr>
            <p:ph idx="1" type="body"/>
          </p:nvPr>
        </p:nvSpPr>
        <p:spPr>
          <a:xfrm>
            <a:off x="116825" y="1225225"/>
            <a:ext cx="49782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Precursors</a:t>
            </a:r>
            <a:r>
              <a:rPr b="1" lang="en"/>
              <a:t> to Not-Petya:</a:t>
            </a:r>
            <a:endParaRPr b="1"/>
          </a:p>
          <a:p>
            <a:pPr indent="-330200" lvl="0" marL="457200" rtl="0" algn="l">
              <a:spcBef>
                <a:spcPts val="1600"/>
              </a:spcBef>
              <a:spcAft>
                <a:spcPts val="0"/>
              </a:spcAft>
              <a:buSzPts val="1600"/>
              <a:buChar char="●"/>
            </a:pPr>
            <a:r>
              <a:rPr lang="en" sz="1600" u="sng"/>
              <a:t>Petya:</a:t>
            </a:r>
            <a:r>
              <a:rPr lang="en" sz="1600"/>
              <a:t> ransomware </a:t>
            </a:r>
            <a:r>
              <a:rPr lang="en" sz="1600"/>
              <a:t>targeting</a:t>
            </a:r>
            <a:r>
              <a:rPr lang="en" sz="1600"/>
              <a:t> Windows systems which “infected the master boot record to execute payload that encrypts a hard drive’s file system table and prevents Windows from booting.” Used to extort money from victims to unlock files.</a:t>
            </a:r>
            <a:endParaRPr sz="1600"/>
          </a:p>
          <a:p>
            <a:pPr indent="-330200" lvl="0" marL="457200" rtl="0" algn="l">
              <a:spcBef>
                <a:spcPts val="0"/>
              </a:spcBef>
              <a:spcAft>
                <a:spcPts val="0"/>
              </a:spcAft>
              <a:buSzPts val="1600"/>
              <a:buChar char="●"/>
            </a:pPr>
            <a:r>
              <a:rPr lang="en" sz="1600" u="sng"/>
              <a:t>EternalBlue:</a:t>
            </a:r>
            <a:r>
              <a:rPr lang="en" sz="1600"/>
              <a:t> Once infected, allows ransomware to gain access to other machines on the network.</a:t>
            </a:r>
            <a:endParaRPr sz="1600"/>
          </a:p>
          <a:p>
            <a:pPr indent="-330200" lvl="0" marL="457200" rtl="0" algn="l">
              <a:spcBef>
                <a:spcPts val="0"/>
              </a:spcBef>
              <a:spcAft>
                <a:spcPts val="0"/>
              </a:spcAft>
              <a:buSzPts val="1600"/>
              <a:buChar char="●"/>
            </a:pPr>
            <a:r>
              <a:rPr lang="en" sz="1600" u="sng"/>
              <a:t>MimiKatz:</a:t>
            </a:r>
            <a:r>
              <a:rPr lang="en" sz="1600"/>
              <a:t> Flaw in Windows that left users’ passwords in memory</a:t>
            </a:r>
            <a:endParaRPr sz="1600"/>
          </a:p>
        </p:txBody>
      </p:sp>
      <p:pic>
        <p:nvPicPr>
          <p:cNvPr id="147" name="Google Shape;147;p30"/>
          <p:cNvPicPr preferRelativeResize="0"/>
          <p:nvPr/>
        </p:nvPicPr>
        <p:blipFill rotWithShape="1">
          <a:blip r:embed="rId3">
            <a:alphaModFix/>
          </a:blip>
          <a:srcRect b="0" l="6809" r="47301" t="0"/>
          <a:stretch/>
        </p:blipFill>
        <p:spPr>
          <a:xfrm>
            <a:off x="5095150" y="-12"/>
            <a:ext cx="4048850" cy="50308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Issues in Context: </a:t>
            </a:r>
            <a:endParaRPr/>
          </a:p>
        </p:txBody>
      </p:sp>
      <p:sp>
        <p:nvSpPr>
          <p:cNvPr id="153" name="Google Shape;153;p3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problems were introduced?</a:t>
            </a:r>
            <a:endParaRPr b="1"/>
          </a:p>
          <a:p>
            <a:pPr indent="-342900" lvl="0" marL="457200" rtl="0" algn="l">
              <a:spcBef>
                <a:spcPts val="1600"/>
              </a:spcBef>
              <a:spcAft>
                <a:spcPts val="0"/>
              </a:spcAft>
              <a:buSzPts val="1800"/>
              <a:buChar char="●"/>
            </a:pPr>
            <a:r>
              <a:rPr lang="en"/>
              <a:t>Leverages previous malware contained in Petya, along with Mimikatz, a hacking tool used to steal passwords and EnternalBlue, a NSA-created exploit, all used to infect the master boot, encrypt the hard drive, and then spread to other machines on network.</a:t>
            </a:r>
            <a:endParaRPr/>
          </a:p>
          <a:p>
            <a:pPr indent="0" lvl="0" marL="0" rtl="0" algn="l">
              <a:spcBef>
                <a:spcPts val="1600"/>
              </a:spcBef>
              <a:spcAft>
                <a:spcPts val="0"/>
              </a:spcAft>
              <a:buNone/>
            </a:pPr>
            <a:r>
              <a:rPr b="1" lang="en"/>
              <a:t>Root cause of the issue:</a:t>
            </a:r>
            <a:endParaRPr b="1"/>
          </a:p>
          <a:p>
            <a:pPr indent="-342900" lvl="0" marL="457200" rtl="0" algn="l">
              <a:spcBef>
                <a:spcPts val="1600"/>
              </a:spcBef>
              <a:spcAft>
                <a:spcPts val="0"/>
              </a:spcAft>
              <a:buSzPts val="1800"/>
              <a:buChar char="●"/>
            </a:pPr>
            <a:r>
              <a:rPr lang="en"/>
              <a:t>Weakest Link Failure (Maersk)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Issues in Context: </a:t>
            </a:r>
            <a:endParaRPr/>
          </a:p>
        </p:txBody>
      </p:sp>
      <p:sp>
        <p:nvSpPr>
          <p:cNvPr id="159" name="Google Shape;159;p32"/>
          <p:cNvSpPr txBox="1"/>
          <p:nvPr>
            <p:ph idx="1" type="body"/>
          </p:nvPr>
        </p:nvSpPr>
        <p:spPr>
          <a:xfrm>
            <a:off x="207000" y="1147225"/>
            <a:ext cx="45375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Were The Policy Issues?</a:t>
            </a:r>
            <a:endParaRPr b="1"/>
          </a:p>
          <a:p>
            <a:pPr indent="-342900" lvl="0" marL="457200" rtl="0" algn="l">
              <a:spcBef>
                <a:spcPts val="1600"/>
              </a:spcBef>
              <a:spcAft>
                <a:spcPts val="0"/>
              </a:spcAft>
              <a:buSzPts val="1800"/>
              <a:buChar char="●"/>
            </a:pPr>
            <a:r>
              <a:rPr lang="en"/>
              <a:t>No buy in to Corporate cyber strategy</a:t>
            </a:r>
            <a:endParaRPr/>
          </a:p>
          <a:p>
            <a:pPr indent="-342900" lvl="0" marL="457200" rtl="0" algn="l">
              <a:spcBef>
                <a:spcPts val="0"/>
              </a:spcBef>
              <a:spcAft>
                <a:spcPts val="0"/>
              </a:spcAft>
              <a:buSzPts val="1800"/>
              <a:buChar char="●"/>
            </a:pPr>
            <a:r>
              <a:rPr lang="en"/>
              <a:t>Lack of an effective Patching policy</a:t>
            </a:r>
            <a:endParaRPr/>
          </a:p>
          <a:p>
            <a:pPr indent="-342900" lvl="0" marL="457200" rtl="0" algn="l">
              <a:spcBef>
                <a:spcPts val="0"/>
              </a:spcBef>
              <a:spcAft>
                <a:spcPts val="0"/>
              </a:spcAft>
              <a:buSzPts val="1800"/>
              <a:buChar char="●"/>
            </a:pPr>
            <a:r>
              <a:rPr lang="en"/>
              <a:t>Lack of Proper software vetting</a:t>
            </a:r>
            <a:endParaRPr/>
          </a:p>
          <a:p>
            <a:pPr indent="-342900" lvl="0" marL="457200" rtl="0" algn="l">
              <a:lnSpc>
                <a:spcPct val="100000"/>
              </a:lnSpc>
              <a:spcBef>
                <a:spcPts val="0"/>
              </a:spcBef>
              <a:spcAft>
                <a:spcPts val="0"/>
              </a:spcAft>
              <a:buSzPts val="1800"/>
              <a:buChar char="●"/>
            </a:pPr>
            <a:r>
              <a:rPr lang="en"/>
              <a:t>Ability to transfer from low to high security zones</a:t>
            </a:r>
            <a:endParaRPr/>
          </a:p>
          <a:p>
            <a:pPr indent="-342900" lvl="0" marL="457200" rtl="0" algn="l">
              <a:spcBef>
                <a:spcPts val="0"/>
              </a:spcBef>
              <a:spcAft>
                <a:spcPts val="0"/>
              </a:spcAft>
              <a:buSzPts val="1800"/>
              <a:buChar char="●"/>
            </a:pPr>
            <a:r>
              <a:rPr lang="en"/>
              <a:t>Ineffective scanning for vulnerabilities </a:t>
            </a:r>
            <a:endParaRPr/>
          </a:p>
          <a:p>
            <a:pPr indent="0" lvl="0" marL="457200" rtl="0" algn="l">
              <a:spcBef>
                <a:spcPts val="1600"/>
              </a:spcBef>
              <a:spcAft>
                <a:spcPts val="1600"/>
              </a:spcAft>
              <a:buNone/>
            </a:pPr>
            <a:r>
              <a:t/>
            </a:r>
            <a:endParaRPr/>
          </a:p>
        </p:txBody>
      </p:sp>
      <p:pic>
        <p:nvPicPr>
          <p:cNvPr id="160" name="Google Shape;160;p32"/>
          <p:cNvPicPr preferRelativeResize="0"/>
          <p:nvPr/>
        </p:nvPicPr>
        <p:blipFill>
          <a:blip r:embed="rId3">
            <a:alphaModFix/>
          </a:blip>
          <a:stretch>
            <a:fillRect/>
          </a:stretch>
        </p:blipFill>
        <p:spPr>
          <a:xfrm>
            <a:off x="4978525" y="386900"/>
            <a:ext cx="3657226" cy="36572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Challenges</a:t>
            </a:r>
            <a:r>
              <a:rPr lang="en"/>
              <a:t>:</a:t>
            </a:r>
            <a:endParaRPr/>
          </a:p>
        </p:txBody>
      </p:sp>
      <p:sp>
        <p:nvSpPr>
          <p:cNvPr id="166" name="Google Shape;166;p3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The Encryption</a:t>
            </a:r>
            <a:endParaRPr b="1"/>
          </a:p>
          <a:p>
            <a:pPr indent="-317500" lvl="1" marL="914400" rtl="0" algn="l">
              <a:spcBef>
                <a:spcPts val="0"/>
              </a:spcBef>
              <a:spcAft>
                <a:spcPts val="0"/>
              </a:spcAft>
              <a:buSzPts val="1400"/>
              <a:buChar char="○"/>
            </a:pPr>
            <a:r>
              <a:rPr lang="en"/>
              <a:t>Used as a weapon, not prevention.</a:t>
            </a:r>
            <a:endParaRPr b="1"/>
          </a:p>
          <a:p>
            <a:pPr indent="-342900" lvl="0" marL="457200" rtl="0" algn="l">
              <a:spcBef>
                <a:spcPts val="0"/>
              </a:spcBef>
              <a:spcAft>
                <a:spcPts val="0"/>
              </a:spcAft>
              <a:buSzPts val="1800"/>
              <a:buChar char="●"/>
            </a:pPr>
            <a:r>
              <a:rPr b="1" lang="en"/>
              <a:t>Physical Drive Manipulation:</a:t>
            </a:r>
            <a:endParaRPr b="1"/>
          </a:p>
          <a:p>
            <a:pPr indent="-317500" lvl="1" marL="914400" rtl="0" algn="l">
              <a:spcBef>
                <a:spcPts val="0"/>
              </a:spcBef>
              <a:spcAft>
                <a:spcPts val="0"/>
              </a:spcAft>
              <a:buSzPts val="1400"/>
              <a:buChar char="○"/>
            </a:pPr>
            <a:r>
              <a:rPr lang="en"/>
              <a:t>XOR encryption:</a:t>
            </a:r>
            <a:endParaRPr/>
          </a:p>
          <a:p>
            <a:pPr indent="-342900" lvl="0" marL="457200" rtl="0" algn="l">
              <a:spcBef>
                <a:spcPts val="0"/>
              </a:spcBef>
              <a:spcAft>
                <a:spcPts val="0"/>
              </a:spcAft>
              <a:buSzPts val="1800"/>
              <a:buChar char="●"/>
            </a:pPr>
            <a:r>
              <a:rPr b="1" lang="en"/>
              <a:t>File Encryption:</a:t>
            </a:r>
            <a:endParaRPr/>
          </a:p>
          <a:p>
            <a:pPr indent="-317500" lvl="1" marL="914400" rtl="0" algn="l">
              <a:spcBef>
                <a:spcPts val="0"/>
              </a:spcBef>
              <a:spcAft>
                <a:spcPts val="0"/>
              </a:spcAft>
              <a:buSzPts val="1400"/>
              <a:buChar char="○"/>
            </a:pPr>
            <a:r>
              <a:rPr lang="en"/>
              <a:t>AES 128 and RSA 2048</a:t>
            </a:r>
            <a:endParaRPr/>
          </a:p>
          <a:p>
            <a:pPr indent="-342900" lvl="0" marL="457200" rtl="0" algn="l">
              <a:spcBef>
                <a:spcPts val="0"/>
              </a:spcBef>
              <a:spcAft>
                <a:spcPts val="0"/>
              </a:spcAft>
              <a:buSzPts val="1800"/>
              <a:buChar char="●"/>
            </a:pPr>
            <a:r>
              <a:rPr b="1" lang="en"/>
              <a:t>MFT Encryption:</a:t>
            </a:r>
            <a:endParaRPr/>
          </a:p>
          <a:p>
            <a:pPr indent="-317500" lvl="1" marL="914400" rtl="0" algn="l">
              <a:spcBef>
                <a:spcPts val="0"/>
              </a:spcBef>
              <a:spcAft>
                <a:spcPts val="0"/>
              </a:spcAft>
              <a:buSzPts val="1400"/>
              <a:buChar char="○"/>
            </a:pPr>
            <a:r>
              <a:rPr lang="en"/>
              <a:t>Salsa20</a:t>
            </a:r>
            <a:endParaRPr/>
          </a:p>
        </p:txBody>
      </p:sp>
      <p:pic>
        <p:nvPicPr>
          <p:cNvPr id="167" name="Google Shape;167;p33"/>
          <p:cNvPicPr preferRelativeResize="0"/>
          <p:nvPr/>
        </p:nvPicPr>
        <p:blipFill>
          <a:blip r:embed="rId3">
            <a:alphaModFix/>
          </a:blip>
          <a:stretch>
            <a:fillRect/>
          </a:stretch>
        </p:blipFill>
        <p:spPr>
          <a:xfrm>
            <a:off x="5526725" y="0"/>
            <a:ext cx="3617275" cy="50113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